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sldIdLst>
    <p:sldId id="285" r:id="rId2"/>
    <p:sldId id="360" r:id="rId3"/>
    <p:sldId id="461" r:id="rId4"/>
    <p:sldId id="421" r:id="rId5"/>
    <p:sldId id="462" r:id="rId6"/>
    <p:sldId id="463" r:id="rId7"/>
    <p:sldId id="464" r:id="rId8"/>
    <p:sldId id="465" r:id="rId9"/>
    <p:sldId id="466" r:id="rId10"/>
    <p:sldId id="467" r:id="rId11"/>
    <p:sldId id="468" r:id="rId12"/>
    <p:sldId id="469" r:id="rId13"/>
    <p:sldId id="470" r:id="rId14"/>
    <p:sldId id="473" r:id="rId15"/>
    <p:sldId id="471" r:id="rId16"/>
    <p:sldId id="472" r:id="rId17"/>
    <p:sldId id="474" r:id="rId18"/>
    <p:sldId id="475" r:id="rId19"/>
    <p:sldId id="476" r:id="rId20"/>
    <p:sldId id="477" r:id="rId21"/>
    <p:sldId id="478" r:id="rId22"/>
    <p:sldId id="479" r:id="rId23"/>
    <p:sldId id="480" r:id="rId24"/>
    <p:sldId id="481" r:id="rId25"/>
    <p:sldId id="482" r:id="rId26"/>
    <p:sldId id="483" r:id="rId27"/>
    <p:sldId id="484" r:id="rId28"/>
    <p:sldId id="485" r:id="rId29"/>
    <p:sldId id="486" r:id="rId30"/>
    <p:sldId id="487" r:id="rId31"/>
    <p:sldId id="488" r:id="rId32"/>
    <p:sldId id="489" r:id="rId33"/>
  </p:sldIdLst>
  <p:sldSz cx="9144000" cy="5143500" type="screen16x9"/>
  <p:notesSz cx="6858000" cy="9144000"/>
  <p:embeddedFontLst>
    <p:embeddedFont>
      <p:font typeface="Dosis" panose="020B0604020202020204" charset="0"/>
      <p:regular r:id="rId35"/>
      <p:bold r:id="rId36"/>
    </p:embeddedFont>
    <p:embeddedFont>
      <p:font typeface="Sniglet"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54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546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2721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2332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03810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9597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79502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931374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742281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5793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7065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742281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701352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9269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42822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64723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87188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91164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886417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77052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62407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83924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211139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560647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6665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8847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2947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02245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47674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009495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p:txBody>
          <a:bodyPr/>
          <a:lstStyle/>
          <a:p>
            <a:r>
              <a:rPr lang="en-US" b="0" dirty="0"/>
              <a:t>Shoot the Bat Game</a:t>
            </a:r>
          </a:p>
        </p:txBody>
      </p:sp>
    </p:spTree>
    <p:extLst>
      <p:ext uri="{BB962C8B-B14F-4D97-AF65-F5344CB8AC3E}">
        <p14:creationId xmlns:p14="http://schemas.microsoft.com/office/powerpoint/2010/main" val="91476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10</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Bat Animation</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a:xfrm>
            <a:off x="747924" y="837874"/>
            <a:ext cx="6433925" cy="4075763"/>
          </a:xfrm>
        </p:spPr>
        <p:txBody>
          <a:bodyPr/>
          <a:lstStyle/>
          <a:p>
            <a:r>
              <a:rPr lang="en-US" dirty="0"/>
              <a:t>The bat we created right now has stationary wings. Surely, an animal that flies must know how to flap its wings. </a:t>
            </a:r>
          </a:p>
          <a:p>
            <a:r>
              <a:rPr lang="en-US" dirty="0"/>
              <a:t>Let us then create an animation so that the bat flaps its’ wings while flying. Switch to the </a:t>
            </a:r>
            <a:r>
              <a:rPr lang="en-US" b="1" dirty="0"/>
              <a:t>Costumes</a:t>
            </a:r>
            <a:r>
              <a:rPr lang="en-US" dirty="0"/>
              <a:t> tab. Observe that, there are four costumes; we will use the first two.</a:t>
            </a:r>
          </a:p>
        </p:txBody>
      </p:sp>
      <p:pic>
        <p:nvPicPr>
          <p:cNvPr id="5" name="Picture 4">
            <a:extLst>
              <a:ext uri="{FF2B5EF4-FFF2-40B4-BE49-F238E27FC236}">
                <a16:creationId xmlns:a16="http://schemas.microsoft.com/office/drawing/2014/main" id="{0B03AC5D-54FB-4BBA-8AEB-F1ECEEFBFC02}"/>
              </a:ext>
            </a:extLst>
          </p:cNvPr>
          <p:cNvPicPr>
            <a:picLocks noChangeAspect="1"/>
          </p:cNvPicPr>
          <p:nvPr/>
        </p:nvPicPr>
        <p:blipFill>
          <a:blip r:embed="rId3"/>
          <a:stretch>
            <a:fillRect/>
          </a:stretch>
        </p:blipFill>
        <p:spPr>
          <a:xfrm>
            <a:off x="2974286" y="2760987"/>
            <a:ext cx="1981200" cy="2152650"/>
          </a:xfrm>
          <a:prstGeom prst="rect">
            <a:avLst/>
          </a:prstGeom>
        </p:spPr>
      </p:pic>
    </p:spTree>
    <p:extLst>
      <p:ext uri="{BB962C8B-B14F-4D97-AF65-F5344CB8AC3E}">
        <p14:creationId xmlns:p14="http://schemas.microsoft.com/office/powerpoint/2010/main" val="239537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11</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Bat Animation</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p:txBody>
          <a:bodyPr/>
          <a:lstStyle/>
          <a:p>
            <a:r>
              <a:rPr lang="en-US" dirty="0"/>
              <a:t>Try to quickly switch between the two costumes by clicking the first costume and then the second one in succession. You will get a glimpse of how the bat should look while flying.</a:t>
            </a:r>
          </a:p>
        </p:txBody>
      </p:sp>
      <p:pic>
        <p:nvPicPr>
          <p:cNvPr id="5" name="Picture 4">
            <a:extLst>
              <a:ext uri="{FF2B5EF4-FFF2-40B4-BE49-F238E27FC236}">
                <a16:creationId xmlns:a16="http://schemas.microsoft.com/office/drawing/2014/main" id="{0B03AC5D-54FB-4BBA-8AEB-F1ECEEFBFC02}"/>
              </a:ext>
            </a:extLst>
          </p:cNvPr>
          <p:cNvPicPr>
            <a:picLocks noChangeAspect="1"/>
          </p:cNvPicPr>
          <p:nvPr/>
        </p:nvPicPr>
        <p:blipFill>
          <a:blip r:embed="rId3"/>
          <a:stretch>
            <a:fillRect/>
          </a:stretch>
        </p:blipFill>
        <p:spPr>
          <a:xfrm>
            <a:off x="2827525" y="2449754"/>
            <a:ext cx="1981200" cy="2152650"/>
          </a:xfrm>
          <a:prstGeom prst="rect">
            <a:avLst/>
          </a:prstGeom>
        </p:spPr>
      </p:pic>
    </p:spTree>
    <p:extLst>
      <p:ext uri="{BB962C8B-B14F-4D97-AF65-F5344CB8AC3E}">
        <p14:creationId xmlns:p14="http://schemas.microsoft.com/office/powerpoint/2010/main" val="199512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12</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Bat Animation</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p:txBody>
          <a:bodyPr/>
          <a:lstStyle/>
          <a:p>
            <a:r>
              <a:rPr lang="en-US" dirty="0"/>
              <a:t>To make the bat look like it’s flying, we need to switch between costumes quickly. </a:t>
            </a:r>
          </a:p>
          <a:p>
            <a:r>
              <a:rPr lang="en-US" dirty="0"/>
              <a:t>PictoBlox has a block called </a:t>
            </a:r>
            <a:r>
              <a:rPr lang="en-US" b="1" dirty="0"/>
              <a:t>switch costume </a:t>
            </a:r>
            <a:r>
              <a:rPr lang="en-US" dirty="0"/>
              <a:t>to which can be used for switching costumes.</a:t>
            </a:r>
          </a:p>
          <a:p>
            <a:r>
              <a:rPr lang="en-US" dirty="0"/>
              <a:t>The bat switches between its costume every 0.2 seconds which gives us an impression that it is flapping its wings.</a:t>
            </a:r>
          </a:p>
        </p:txBody>
      </p:sp>
    </p:spTree>
    <p:extLst>
      <p:ext uri="{BB962C8B-B14F-4D97-AF65-F5344CB8AC3E}">
        <p14:creationId xmlns:p14="http://schemas.microsoft.com/office/powerpoint/2010/main" val="188149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13</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Bat Animation</a:t>
            </a:r>
            <a:endParaRPr lang="en-IN" dirty="0"/>
          </a:p>
        </p:txBody>
      </p:sp>
      <p:pic>
        <p:nvPicPr>
          <p:cNvPr id="8" name="Picture 7">
            <a:extLst>
              <a:ext uri="{FF2B5EF4-FFF2-40B4-BE49-F238E27FC236}">
                <a16:creationId xmlns:a16="http://schemas.microsoft.com/office/drawing/2014/main" id="{C2B5B7C1-7556-4FA5-B9EF-A2A1B549D555}"/>
              </a:ext>
            </a:extLst>
          </p:cNvPr>
          <p:cNvPicPr>
            <a:picLocks noChangeAspect="1"/>
          </p:cNvPicPr>
          <p:nvPr/>
        </p:nvPicPr>
        <p:blipFill>
          <a:blip r:embed="rId3"/>
          <a:stretch>
            <a:fillRect/>
          </a:stretch>
        </p:blipFill>
        <p:spPr>
          <a:xfrm>
            <a:off x="2683522" y="1112976"/>
            <a:ext cx="2496059" cy="3324191"/>
          </a:xfrm>
          <a:prstGeom prst="rect">
            <a:avLst/>
          </a:prstGeom>
        </p:spPr>
      </p:pic>
    </p:spTree>
    <p:extLst>
      <p:ext uri="{BB962C8B-B14F-4D97-AF65-F5344CB8AC3E}">
        <p14:creationId xmlns:p14="http://schemas.microsoft.com/office/powerpoint/2010/main" val="481061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14</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Bat Animation</a:t>
            </a:r>
            <a:endParaRPr lang="en-IN" dirty="0"/>
          </a:p>
        </p:txBody>
      </p:sp>
      <p:pic>
        <p:nvPicPr>
          <p:cNvPr id="5" name="Picture 4">
            <a:extLst>
              <a:ext uri="{FF2B5EF4-FFF2-40B4-BE49-F238E27FC236}">
                <a16:creationId xmlns:a16="http://schemas.microsoft.com/office/drawing/2014/main" id="{94F5306F-4841-4CB8-985B-B6259CA77EF0}"/>
              </a:ext>
            </a:extLst>
          </p:cNvPr>
          <p:cNvPicPr>
            <a:picLocks noChangeAspect="1"/>
          </p:cNvPicPr>
          <p:nvPr/>
        </p:nvPicPr>
        <p:blipFill>
          <a:blip r:embed="rId3"/>
          <a:stretch>
            <a:fillRect/>
          </a:stretch>
        </p:blipFill>
        <p:spPr>
          <a:xfrm>
            <a:off x="1532125" y="1039737"/>
            <a:ext cx="4572000" cy="3429000"/>
          </a:xfrm>
          <a:prstGeom prst="rect">
            <a:avLst/>
          </a:prstGeom>
        </p:spPr>
      </p:pic>
    </p:spTree>
    <p:extLst>
      <p:ext uri="{BB962C8B-B14F-4D97-AF65-F5344CB8AC3E}">
        <p14:creationId xmlns:p14="http://schemas.microsoft.com/office/powerpoint/2010/main" val="14169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15</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a:xfrm>
            <a:off x="747924" y="-109268"/>
            <a:ext cx="6414875" cy="857400"/>
          </a:xfrm>
        </p:spPr>
        <p:txBody>
          <a:bodyPr/>
          <a:lstStyle/>
          <a:p>
            <a:r>
              <a:rPr lang="en-US" dirty="0"/>
              <a:t>Bat Birth, Movement, and Death Script</a:t>
            </a:r>
            <a:endParaRPr lang="en-IN" dirty="0"/>
          </a:p>
        </p:txBody>
      </p:sp>
      <p:sp>
        <p:nvSpPr>
          <p:cNvPr id="7" name="Text Placeholder 2">
            <a:extLst>
              <a:ext uri="{FF2B5EF4-FFF2-40B4-BE49-F238E27FC236}">
                <a16:creationId xmlns:a16="http://schemas.microsoft.com/office/drawing/2014/main" id="{1F789F89-E5D1-4297-A11C-D1E1B5009936}"/>
              </a:ext>
            </a:extLst>
          </p:cNvPr>
          <p:cNvSpPr>
            <a:spLocks noGrp="1"/>
          </p:cNvSpPr>
          <p:nvPr>
            <p:ph type="body" idx="1"/>
          </p:nvPr>
        </p:nvSpPr>
        <p:spPr>
          <a:xfrm>
            <a:off x="747924" y="837874"/>
            <a:ext cx="6567275" cy="4075763"/>
          </a:xfrm>
        </p:spPr>
        <p:txBody>
          <a:bodyPr/>
          <a:lstStyle/>
          <a:p>
            <a:r>
              <a:rPr lang="en-US" dirty="0"/>
              <a:t>According to our game’s logic, once we touch the bat with the aim sprite it will disappear and a new bat will spawn; we will have to then aim at that bat and so on. </a:t>
            </a:r>
          </a:p>
          <a:p>
            <a:r>
              <a:rPr lang="en-US" dirty="0"/>
              <a:t>The new bat should spawn at a random point on the Stage.</a:t>
            </a:r>
          </a:p>
          <a:p>
            <a:r>
              <a:rPr lang="en-US" dirty="0"/>
              <a:t>The bat should steadily increase in size while emerging.</a:t>
            </a:r>
          </a:p>
          <a:p>
            <a:r>
              <a:rPr lang="en-US" dirty="0"/>
              <a:t>The bat should fly around randomly and we will have to aim at it by adjusting the position of the aim sprite (using a Joystick).</a:t>
            </a:r>
          </a:p>
          <a:p>
            <a:r>
              <a:rPr lang="en-US" dirty="0"/>
              <a:t>Once we have given the player enough time to aim, the bat should start to disappear (provided the player still isn’t able to aim) gradually i.e. decrease in size and eventually disappear.</a:t>
            </a:r>
          </a:p>
        </p:txBody>
      </p:sp>
    </p:spTree>
    <p:extLst>
      <p:ext uri="{BB962C8B-B14F-4D97-AF65-F5344CB8AC3E}">
        <p14:creationId xmlns:p14="http://schemas.microsoft.com/office/powerpoint/2010/main" val="1202175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16</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a:xfrm>
            <a:off x="747924" y="-109268"/>
            <a:ext cx="6351375" cy="857400"/>
          </a:xfrm>
        </p:spPr>
        <p:txBody>
          <a:bodyPr/>
          <a:lstStyle/>
          <a:p>
            <a:r>
              <a:rPr lang="en-US" dirty="0"/>
              <a:t>Bat Birth, Movement, and Death Script</a:t>
            </a:r>
            <a:endParaRPr lang="en-IN" dirty="0"/>
          </a:p>
        </p:txBody>
      </p:sp>
      <p:pic>
        <p:nvPicPr>
          <p:cNvPr id="5" name="Picture 4">
            <a:extLst>
              <a:ext uri="{FF2B5EF4-FFF2-40B4-BE49-F238E27FC236}">
                <a16:creationId xmlns:a16="http://schemas.microsoft.com/office/drawing/2014/main" id="{2B8C4E6D-156E-4A73-BDBC-C35E5977C454}"/>
              </a:ext>
            </a:extLst>
          </p:cNvPr>
          <p:cNvPicPr>
            <a:picLocks noChangeAspect="1"/>
          </p:cNvPicPr>
          <p:nvPr/>
        </p:nvPicPr>
        <p:blipFill>
          <a:blip r:embed="rId3"/>
          <a:stretch>
            <a:fillRect/>
          </a:stretch>
        </p:blipFill>
        <p:spPr>
          <a:xfrm>
            <a:off x="2255675" y="956406"/>
            <a:ext cx="3603034" cy="3957231"/>
          </a:xfrm>
          <a:prstGeom prst="rect">
            <a:avLst/>
          </a:prstGeom>
        </p:spPr>
      </p:pic>
    </p:spTree>
    <p:extLst>
      <p:ext uri="{BB962C8B-B14F-4D97-AF65-F5344CB8AC3E}">
        <p14:creationId xmlns:p14="http://schemas.microsoft.com/office/powerpoint/2010/main" val="252744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17</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a:xfrm>
            <a:off x="747924" y="-109268"/>
            <a:ext cx="6370425" cy="857400"/>
          </a:xfrm>
        </p:spPr>
        <p:txBody>
          <a:bodyPr/>
          <a:lstStyle/>
          <a:p>
            <a:r>
              <a:rPr lang="en-US" dirty="0"/>
              <a:t>Bat Birth, Movement, and Death Script</a:t>
            </a:r>
            <a:endParaRPr lang="en-IN" dirty="0"/>
          </a:p>
        </p:txBody>
      </p:sp>
      <p:sp>
        <p:nvSpPr>
          <p:cNvPr id="7" name="Text Placeholder 6">
            <a:extLst>
              <a:ext uri="{FF2B5EF4-FFF2-40B4-BE49-F238E27FC236}">
                <a16:creationId xmlns:a16="http://schemas.microsoft.com/office/drawing/2014/main" id="{9B93E14C-EEC7-42F4-BA0F-E13FCEA6734D}"/>
              </a:ext>
            </a:extLst>
          </p:cNvPr>
          <p:cNvSpPr>
            <a:spLocks noGrp="1"/>
          </p:cNvSpPr>
          <p:nvPr>
            <p:ph type="body" idx="1"/>
          </p:nvPr>
        </p:nvSpPr>
        <p:spPr/>
        <p:txBody>
          <a:bodyPr/>
          <a:lstStyle/>
          <a:p>
            <a:endParaRPr lang="en-IN"/>
          </a:p>
        </p:txBody>
      </p:sp>
      <p:pic>
        <p:nvPicPr>
          <p:cNvPr id="6" name="Picture 5">
            <a:extLst>
              <a:ext uri="{FF2B5EF4-FFF2-40B4-BE49-F238E27FC236}">
                <a16:creationId xmlns:a16="http://schemas.microsoft.com/office/drawing/2014/main" id="{9115574A-90C7-4F73-A6A4-AA94B348D056}"/>
              </a:ext>
            </a:extLst>
          </p:cNvPr>
          <p:cNvPicPr>
            <a:picLocks noChangeAspect="1"/>
          </p:cNvPicPr>
          <p:nvPr/>
        </p:nvPicPr>
        <p:blipFill>
          <a:blip r:embed="rId3"/>
          <a:stretch>
            <a:fillRect/>
          </a:stretch>
        </p:blipFill>
        <p:spPr>
          <a:xfrm>
            <a:off x="1685491" y="1293737"/>
            <a:ext cx="4572000" cy="3429000"/>
          </a:xfrm>
          <a:prstGeom prst="rect">
            <a:avLst/>
          </a:prstGeom>
        </p:spPr>
      </p:pic>
    </p:spTree>
    <p:extLst>
      <p:ext uri="{BB962C8B-B14F-4D97-AF65-F5344CB8AC3E}">
        <p14:creationId xmlns:p14="http://schemas.microsoft.com/office/powerpoint/2010/main" val="569239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18</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Creating the Aim Sprite &amp; Variables</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p:txBody>
          <a:bodyPr/>
          <a:lstStyle/>
          <a:p>
            <a:r>
              <a:rPr lang="en-US" dirty="0"/>
              <a:t>Select Aim sprite from the sprite library.</a:t>
            </a:r>
          </a:p>
          <a:p>
            <a:r>
              <a:rPr lang="en-US" dirty="0"/>
              <a:t>You can adjust the size of the sprite (using blocks in the Looks palette) if it seems too big or too small to you.</a:t>
            </a:r>
          </a:p>
        </p:txBody>
      </p:sp>
      <p:pic>
        <p:nvPicPr>
          <p:cNvPr id="5" name="Picture 4">
            <a:extLst>
              <a:ext uri="{FF2B5EF4-FFF2-40B4-BE49-F238E27FC236}">
                <a16:creationId xmlns:a16="http://schemas.microsoft.com/office/drawing/2014/main" id="{BC97F5CE-9BBB-4A82-97FB-8E5D72B1E4F3}"/>
              </a:ext>
            </a:extLst>
          </p:cNvPr>
          <p:cNvPicPr>
            <a:picLocks noChangeAspect="1"/>
          </p:cNvPicPr>
          <p:nvPr/>
        </p:nvPicPr>
        <p:blipFill>
          <a:blip r:embed="rId3"/>
          <a:stretch>
            <a:fillRect/>
          </a:stretch>
        </p:blipFill>
        <p:spPr>
          <a:xfrm>
            <a:off x="2224599" y="2171329"/>
            <a:ext cx="3187051" cy="2669155"/>
          </a:xfrm>
          <a:prstGeom prst="rect">
            <a:avLst/>
          </a:prstGeom>
        </p:spPr>
      </p:pic>
    </p:spTree>
    <p:extLst>
      <p:ext uri="{BB962C8B-B14F-4D97-AF65-F5344CB8AC3E}">
        <p14:creationId xmlns:p14="http://schemas.microsoft.com/office/powerpoint/2010/main" val="4821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19</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Interfacing the Joystick with evive</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p:txBody>
          <a:bodyPr/>
          <a:lstStyle/>
          <a:p>
            <a:r>
              <a:rPr lang="en-US" dirty="0"/>
              <a:t>A Joystick has two potentiometers which allow the user to move it along the X and Y axes. </a:t>
            </a:r>
          </a:p>
          <a:p>
            <a:r>
              <a:rPr lang="en-US" dirty="0"/>
              <a:t>It also has a switch which gets active when user center press on the joystick.</a:t>
            </a:r>
          </a:p>
        </p:txBody>
      </p:sp>
      <p:pic>
        <p:nvPicPr>
          <p:cNvPr id="6" name="Picture 5">
            <a:extLst>
              <a:ext uri="{FF2B5EF4-FFF2-40B4-BE49-F238E27FC236}">
                <a16:creationId xmlns:a16="http://schemas.microsoft.com/office/drawing/2014/main" id="{869689B1-1EE2-4A15-BDD1-A952BFB2F49D}"/>
              </a:ext>
            </a:extLst>
          </p:cNvPr>
          <p:cNvPicPr>
            <a:picLocks noChangeAspect="1"/>
          </p:cNvPicPr>
          <p:nvPr/>
        </p:nvPicPr>
        <p:blipFill>
          <a:blip r:embed="rId3"/>
          <a:stretch>
            <a:fillRect/>
          </a:stretch>
        </p:blipFill>
        <p:spPr>
          <a:xfrm>
            <a:off x="2865625" y="2672632"/>
            <a:ext cx="1905000" cy="1428750"/>
          </a:xfrm>
          <a:prstGeom prst="rect">
            <a:avLst/>
          </a:prstGeom>
        </p:spPr>
      </p:pic>
    </p:spTree>
    <p:extLst>
      <p:ext uri="{BB962C8B-B14F-4D97-AF65-F5344CB8AC3E}">
        <p14:creationId xmlns:p14="http://schemas.microsoft.com/office/powerpoint/2010/main" val="87077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2</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Key elements of a game</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a:xfrm>
            <a:off x="364969" y="748132"/>
            <a:ext cx="6991349" cy="4075763"/>
          </a:xfrm>
        </p:spPr>
        <p:txBody>
          <a:bodyPr/>
          <a:lstStyle/>
          <a:p>
            <a:r>
              <a:rPr lang="en-US" b="1" dirty="0"/>
              <a:t>ANIMATION</a:t>
            </a:r>
            <a:r>
              <a:rPr lang="en-US" dirty="0"/>
              <a:t>: A game doesn’t exist if there isn’t any animation! </a:t>
            </a:r>
          </a:p>
          <a:p>
            <a:r>
              <a:rPr lang="en-US" b="1" dirty="0"/>
              <a:t>RANDOMNESS</a:t>
            </a:r>
            <a:r>
              <a:rPr lang="en-US" dirty="0"/>
              <a:t>: Randomness is when Jake from Subway Surfers is running away from the heavy than usual policeman and his dog when he suddenly sees a magnet in front of him out of nowhere. In general, randomness is when different objects, either powerups or obstacles, appear in the game without any pattern.</a:t>
            </a:r>
          </a:p>
          <a:p>
            <a:r>
              <a:rPr lang="en-US" b="1" dirty="0"/>
              <a:t>SCORE</a:t>
            </a:r>
            <a:r>
              <a:rPr lang="en-US" dirty="0"/>
              <a:t>: The score is to keep a record of how you perform in the game.</a:t>
            </a:r>
          </a:p>
          <a:p>
            <a:r>
              <a:rPr lang="en-US" b="1" dirty="0"/>
              <a:t>TIME CONSTRAINT</a:t>
            </a:r>
            <a:r>
              <a:rPr lang="en-US" dirty="0"/>
              <a:t>: Without time constraint, a game doesn’t have the element of competition, the element of excitement, the element to perform better within the same time frame, and the element to push the boundaries.</a:t>
            </a:r>
          </a:p>
        </p:txBody>
      </p:sp>
    </p:spTree>
    <p:extLst>
      <p:ext uri="{BB962C8B-B14F-4D97-AF65-F5344CB8AC3E}">
        <p14:creationId xmlns:p14="http://schemas.microsoft.com/office/powerpoint/2010/main" val="150920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20</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Interfacing the Joystick with evive</a:t>
            </a:r>
            <a:endParaRPr lang="en-IN" dirty="0"/>
          </a:p>
        </p:txBody>
      </p:sp>
      <p:sp>
        <p:nvSpPr>
          <p:cNvPr id="8" name="Text Placeholder 7">
            <a:extLst>
              <a:ext uri="{FF2B5EF4-FFF2-40B4-BE49-F238E27FC236}">
                <a16:creationId xmlns:a16="http://schemas.microsoft.com/office/drawing/2014/main" id="{2EAC680E-5D47-4356-8BBF-13096DE95775}"/>
              </a:ext>
            </a:extLst>
          </p:cNvPr>
          <p:cNvSpPr>
            <a:spLocks noGrp="1"/>
          </p:cNvSpPr>
          <p:nvPr>
            <p:ph type="body" idx="1"/>
          </p:nvPr>
        </p:nvSpPr>
        <p:spPr/>
        <p:txBody>
          <a:bodyPr/>
          <a:lstStyle/>
          <a:p>
            <a:endParaRPr lang="en-IN"/>
          </a:p>
        </p:txBody>
      </p:sp>
      <p:pic>
        <p:nvPicPr>
          <p:cNvPr id="6" name="Picture 5">
            <a:extLst>
              <a:ext uri="{FF2B5EF4-FFF2-40B4-BE49-F238E27FC236}">
                <a16:creationId xmlns:a16="http://schemas.microsoft.com/office/drawing/2014/main" id="{869689B1-1EE2-4A15-BDD1-A952BFB2F49D}"/>
              </a:ext>
            </a:extLst>
          </p:cNvPr>
          <p:cNvPicPr>
            <a:picLocks noChangeAspect="1"/>
          </p:cNvPicPr>
          <p:nvPr/>
        </p:nvPicPr>
        <p:blipFill>
          <a:blip r:embed="rId3"/>
          <a:stretch>
            <a:fillRect/>
          </a:stretch>
        </p:blipFill>
        <p:spPr>
          <a:xfrm>
            <a:off x="3199203" y="2691682"/>
            <a:ext cx="1905000" cy="1428750"/>
          </a:xfrm>
          <a:prstGeom prst="rect">
            <a:avLst/>
          </a:prstGeom>
        </p:spPr>
      </p:pic>
      <p:pic>
        <p:nvPicPr>
          <p:cNvPr id="5" name="Picture 4">
            <a:extLst>
              <a:ext uri="{FF2B5EF4-FFF2-40B4-BE49-F238E27FC236}">
                <a16:creationId xmlns:a16="http://schemas.microsoft.com/office/drawing/2014/main" id="{99ED94B5-1F11-4BF7-BC9A-7A2437F37ED8}"/>
              </a:ext>
            </a:extLst>
          </p:cNvPr>
          <p:cNvPicPr>
            <a:picLocks noChangeAspect="1"/>
          </p:cNvPicPr>
          <p:nvPr/>
        </p:nvPicPr>
        <p:blipFill rotWithShape="1">
          <a:blip r:embed="rId4"/>
          <a:srcRect t="25473"/>
          <a:stretch/>
        </p:blipFill>
        <p:spPr>
          <a:xfrm>
            <a:off x="1128875" y="1126312"/>
            <a:ext cx="5715000" cy="3677137"/>
          </a:xfrm>
          <a:prstGeom prst="rect">
            <a:avLst/>
          </a:prstGeom>
        </p:spPr>
      </p:pic>
    </p:spTree>
    <p:extLst>
      <p:ext uri="{BB962C8B-B14F-4D97-AF65-F5344CB8AC3E}">
        <p14:creationId xmlns:p14="http://schemas.microsoft.com/office/powerpoint/2010/main" val="163936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21</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Script for aim control</a:t>
            </a:r>
            <a:endParaRPr lang="en-IN" dirty="0"/>
          </a:p>
        </p:txBody>
      </p:sp>
      <p:sp>
        <p:nvSpPr>
          <p:cNvPr id="7" name="Text Placeholder 2">
            <a:extLst>
              <a:ext uri="{FF2B5EF4-FFF2-40B4-BE49-F238E27FC236}">
                <a16:creationId xmlns:a16="http://schemas.microsoft.com/office/drawing/2014/main" id="{A34CED86-D3B6-4067-9AC7-627A7B6299D3}"/>
              </a:ext>
            </a:extLst>
          </p:cNvPr>
          <p:cNvSpPr>
            <a:spLocks noGrp="1"/>
          </p:cNvSpPr>
          <p:nvPr>
            <p:ph type="body" idx="1"/>
          </p:nvPr>
        </p:nvSpPr>
        <p:spPr/>
        <p:txBody>
          <a:bodyPr/>
          <a:lstStyle/>
          <a:p>
            <a:r>
              <a:rPr lang="en-US" dirty="0"/>
              <a:t>We will be writing code for the aim sprite. Please make sure that it is selected.</a:t>
            </a:r>
          </a:p>
          <a:p>
            <a:r>
              <a:rPr lang="en-US" dirty="0"/>
              <a:t>Select the board as evive from the Menu bar if you haven’t selected it yet.</a:t>
            </a:r>
          </a:p>
          <a:p>
            <a:r>
              <a:rPr lang="en-US" dirty="0"/>
              <a:t>Connect your evive and upload the firmware onto evive.</a:t>
            </a:r>
          </a:p>
        </p:txBody>
      </p:sp>
    </p:spTree>
    <p:extLst>
      <p:ext uri="{BB962C8B-B14F-4D97-AF65-F5344CB8AC3E}">
        <p14:creationId xmlns:p14="http://schemas.microsoft.com/office/powerpoint/2010/main" val="3253906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22</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Script for aim control</a:t>
            </a:r>
            <a:endParaRPr lang="en-IN" dirty="0"/>
          </a:p>
        </p:txBody>
      </p:sp>
      <p:sp>
        <p:nvSpPr>
          <p:cNvPr id="9" name="Text Placeholder 2">
            <a:extLst>
              <a:ext uri="{FF2B5EF4-FFF2-40B4-BE49-F238E27FC236}">
                <a16:creationId xmlns:a16="http://schemas.microsoft.com/office/drawing/2014/main" id="{BBD1B9BD-06EE-40F7-A7A4-4F012AE462E7}"/>
              </a:ext>
            </a:extLst>
          </p:cNvPr>
          <p:cNvSpPr>
            <a:spLocks noGrp="1"/>
          </p:cNvSpPr>
          <p:nvPr>
            <p:ph type="body" idx="1"/>
          </p:nvPr>
        </p:nvSpPr>
        <p:spPr/>
        <p:txBody>
          <a:bodyPr/>
          <a:lstStyle/>
          <a:p>
            <a:r>
              <a:rPr lang="en-US" dirty="0"/>
              <a:t>The pins that we’re using to read the value of the movement in the X-axis and Y-axis are analog pins; and for each analog input, you already know that the number of possible unique values that evive can work with are 1024 (0-1023).</a:t>
            </a:r>
          </a:p>
          <a:p>
            <a:r>
              <a:rPr lang="en-US" dirty="0"/>
              <a:t>Therefore, the mean, or the central, or the neutral position of the Joystick would correspond to the middle value of the range, i.e. 512 (≈ 1023/2). </a:t>
            </a:r>
          </a:p>
        </p:txBody>
      </p:sp>
    </p:spTree>
    <p:extLst>
      <p:ext uri="{BB962C8B-B14F-4D97-AF65-F5344CB8AC3E}">
        <p14:creationId xmlns:p14="http://schemas.microsoft.com/office/powerpoint/2010/main" val="390546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Script for aim control</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23</a:t>
            </a:fld>
            <a:endParaRPr lang="en"/>
          </a:p>
        </p:txBody>
      </p:sp>
      <p:sp>
        <p:nvSpPr>
          <p:cNvPr id="9" name="Text Placeholder 2">
            <a:extLst>
              <a:ext uri="{FF2B5EF4-FFF2-40B4-BE49-F238E27FC236}">
                <a16:creationId xmlns:a16="http://schemas.microsoft.com/office/drawing/2014/main" id="{BBD1B9BD-06EE-40F7-A7A4-4F012AE462E7}"/>
              </a:ext>
            </a:extLst>
          </p:cNvPr>
          <p:cNvSpPr>
            <a:spLocks noGrp="1"/>
          </p:cNvSpPr>
          <p:nvPr>
            <p:ph type="body" idx="1"/>
          </p:nvPr>
        </p:nvSpPr>
        <p:spPr>
          <a:xfrm>
            <a:off x="747925" y="822075"/>
            <a:ext cx="6480507" cy="3610800"/>
          </a:xfrm>
        </p:spPr>
        <p:txBody>
          <a:bodyPr/>
          <a:lstStyle/>
          <a:p>
            <a:r>
              <a:rPr lang="en-US" sz="2000" dirty="0"/>
              <a:t>However, because nothing is ever 100% accurate, some fluctuations and inaccuracies may creep in; for that we’re going to ignore values between </a:t>
            </a:r>
            <a:r>
              <a:rPr lang="en-US" sz="2000" b="1" dirty="0"/>
              <a:t>400</a:t>
            </a:r>
            <a:r>
              <a:rPr lang="en-US" sz="2000" dirty="0"/>
              <a:t> and </a:t>
            </a:r>
            <a:r>
              <a:rPr lang="en-US" sz="2000" b="1" dirty="0"/>
              <a:t>600</a:t>
            </a:r>
            <a:r>
              <a:rPr lang="en-US" sz="2000" dirty="0"/>
              <a:t> and accept values only above </a:t>
            </a:r>
            <a:r>
              <a:rPr lang="en-US" sz="2000" b="1" dirty="0"/>
              <a:t>600</a:t>
            </a:r>
            <a:r>
              <a:rPr lang="en-US" sz="2000" dirty="0"/>
              <a:t> and below </a:t>
            </a:r>
            <a:r>
              <a:rPr lang="en-US" sz="2000" b="1" dirty="0"/>
              <a:t>400</a:t>
            </a:r>
            <a:r>
              <a:rPr lang="en-US" sz="2000" dirty="0"/>
              <a:t>. </a:t>
            </a:r>
          </a:p>
          <a:p>
            <a:r>
              <a:rPr lang="en-US" sz="2000" dirty="0"/>
              <a:t>The difference between the values and </a:t>
            </a:r>
            <a:r>
              <a:rPr lang="en-US" sz="2000" b="1" dirty="0"/>
              <a:t>512</a:t>
            </a:r>
            <a:r>
              <a:rPr lang="en-US" sz="2000" dirty="0"/>
              <a:t> will give the position of the Aim sprite. </a:t>
            </a:r>
          </a:p>
          <a:p>
            <a:r>
              <a:rPr lang="en-US" sz="2000" dirty="0"/>
              <a:t>To slow down its motion and keep it within the boundaries of the stage, we’ll divide the result by </a:t>
            </a:r>
            <a:r>
              <a:rPr lang="en-US" sz="2000" b="1" dirty="0"/>
              <a:t>20</a:t>
            </a:r>
            <a:r>
              <a:rPr lang="en-US" sz="2000" dirty="0"/>
              <a:t>.</a:t>
            </a:r>
            <a:endParaRPr lang="en-US" sz="2000" dirty="0">
              <a:effectLst/>
            </a:endParaRPr>
          </a:p>
        </p:txBody>
      </p:sp>
    </p:spTree>
    <p:extLst>
      <p:ext uri="{BB962C8B-B14F-4D97-AF65-F5344CB8AC3E}">
        <p14:creationId xmlns:p14="http://schemas.microsoft.com/office/powerpoint/2010/main" val="139436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Script for aim control</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24</a:t>
            </a:fld>
            <a:endParaRPr lang="en"/>
          </a:p>
        </p:txBody>
      </p:sp>
      <p:sp>
        <p:nvSpPr>
          <p:cNvPr id="9" name="Text Placeholder 2">
            <a:extLst>
              <a:ext uri="{FF2B5EF4-FFF2-40B4-BE49-F238E27FC236}">
                <a16:creationId xmlns:a16="http://schemas.microsoft.com/office/drawing/2014/main" id="{BBD1B9BD-06EE-40F7-A7A4-4F012AE462E7}"/>
              </a:ext>
            </a:extLst>
          </p:cNvPr>
          <p:cNvSpPr>
            <a:spLocks noGrp="1"/>
          </p:cNvSpPr>
          <p:nvPr>
            <p:ph type="body" idx="1"/>
          </p:nvPr>
        </p:nvSpPr>
        <p:spPr>
          <a:xfrm>
            <a:off x="747925" y="766350"/>
            <a:ext cx="6700764" cy="3610800"/>
          </a:xfrm>
        </p:spPr>
        <p:txBody>
          <a:bodyPr/>
          <a:lstStyle/>
          <a:p>
            <a:r>
              <a:rPr lang="en-US" sz="2000" dirty="0"/>
              <a:t>To control the movement of the aim sprite we will create two variables which keep track of its’ X-coordinate and Y-coordinate. Let’s call these variables </a:t>
            </a:r>
            <a:r>
              <a:rPr lang="en-US" sz="2000" b="1" dirty="0" err="1"/>
              <a:t>XPosition</a:t>
            </a:r>
            <a:r>
              <a:rPr lang="en-US" sz="2000" dirty="0"/>
              <a:t> and </a:t>
            </a:r>
            <a:r>
              <a:rPr lang="en-US" sz="2000" b="1" dirty="0" err="1"/>
              <a:t>YPosition</a:t>
            </a:r>
            <a:r>
              <a:rPr lang="en-US" sz="2000" dirty="0"/>
              <a:t>. </a:t>
            </a:r>
          </a:p>
          <a:p>
            <a:r>
              <a:rPr lang="en-US" sz="2000" dirty="0"/>
              <a:t>To create them, go to the </a:t>
            </a:r>
            <a:r>
              <a:rPr lang="en-US" sz="2000" b="1" i="1" dirty="0"/>
              <a:t>Variables </a:t>
            </a:r>
            <a:r>
              <a:rPr lang="en-US" sz="2000" dirty="0"/>
              <a:t>palette and select </a:t>
            </a:r>
            <a:r>
              <a:rPr lang="en-US" sz="2000" b="1" dirty="0"/>
              <a:t>Make a Variable</a:t>
            </a:r>
            <a:r>
              <a:rPr lang="en-US" sz="2000" dirty="0"/>
              <a:t>. </a:t>
            </a:r>
          </a:p>
          <a:p>
            <a:r>
              <a:rPr lang="en-US" sz="2000" dirty="0"/>
              <a:t>Write the name and click OK.</a:t>
            </a:r>
          </a:p>
          <a:p>
            <a:r>
              <a:rPr lang="en-US" sz="2000" dirty="0"/>
              <a:t>Make 2 more variables, </a:t>
            </a:r>
            <a:r>
              <a:rPr lang="en-US" sz="2000" b="1" dirty="0" err="1"/>
              <a:t>Xvalue</a:t>
            </a:r>
            <a:r>
              <a:rPr lang="en-US" sz="2000" dirty="0"/>
              <a:t> and </a:t>
            </a:r>
            <a:r>
              <a:rPr lang="en-US" sz="2000" b="1" dirty="0" err="1"/>
              <a:t>Yvalue</a:t>
            </a:r>
            <a:r>
              <a:rPr lang="en-US" sz="2000" dirty="0"/>
              <a:t> to store the readings from the joystick.</a:t>
            </a:r>
            <a:endParaRPr lang="en-US" sz="2000" dirty="0">
              <a:effectLst/>
            </a:endParaRPr>
          </a:p>
        </p:txBody>
      </p:sp>
    </p:spTree>
    <p:extLst>
      <p:ext uri="{BB962C8B-B14F-4D97-AF65-F5344CB8AC3E}">
        <p14:creationId xmlns:p14="http://schemas.microsoft.com/office/powerpoint/2010/main" val="607151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25</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Script for aim control</a:t>
            </a:r>
            <a:endParaRPr lang="en-IN" dirty="0"/>
          </a:p>
        </p:txBody>
      </p:sp>
      <p:pic>
        <p:nvPicPr>
          <p:cNvPr id="5" name="Picture 4">
            <a:extLst>
              <a:ext uri="{FF2B5EF4-FFF2-40B4-BE49-F238E27FC236}">
                <a16:creationId xmlns:a16="http://schemas.microsoft.com/office/drawing/2014/main" id="{AB68601F-18F2-4139-B852-884451FE0328}"/>
              </a:ext>
            </a:extLst>
          </p:cNvPr>
          <p:cNvPicPr>
            <a:picLocks noChangeAspect="1"/>
          </p:cNvPicPr>
          <p:nvPr/>
        </p:nvPicPr>
        <p:blipFill rotWithShape="1">
          <a:blip r:embed="rId3"/>
          <a:srcRect b="45239"/>
          <a:stretch/>
        </p:blipFill>
        <p:spPr>
          <a:xfrm>
            <a:off x="818832" y="1163440"/>
            <a:ext cx="2925536" cy="3701154"/>
          </a:xfrm>
          <a:prstGeom prst="rect">
            <a:avLst/>
          </a:prstGeom>
        </p:spPr>
      </p:pic>
      <p:pic>
        <p:nvPicPr>
          <p:cNvPr id="10" name="Picture 9">
            <a:extLst>
              <a:ext uri="{FF2B5EF4-FFF2-40B4-BE49-F238E27FC236}">
                <a16:creationId xmlns:a16="http://schemas.microsoft.com/office/drawing/2014/main" id="{F1731F67-19A4-4F4D-9B6D-22F34057C6F3}"/>
              </a:ext>
            </a:extLst>
          </p:cNvPr>
          <p:cNvPicPr>
            <a:picLocks noChangeAspect="1"/>
          </p:cNvPicPr>
          <p:nvPr/>
        </p:nvPicPr>
        <p:blipFill rotWithShape="1">
          <a:blip r:embed="rId3"/>
          <a:srcRect t="42974" b="319"/>
          <a:stretch/>
        </p:blipFill>
        <p:spPr>
          <a:xfrm>
            <a:off x="4154249" y="1163440"/>
            <a:ext cx="2866244" cy="3755035"/>
          </a:xfrm>
          <a:prstGeom prst="rect">
            <a:avLst/>
          </a:prstGeom>
        </p:spPr>
      </p:pic>
    </p:spTree>
    <p:extLst>
      <p:ext uri="{BB962C8B-B14F-4D97-AF65-F5344CB8AC3E}">
        <p14:creationId xmlns:p14="http://schemas.microsoft.com/office/powerpoint/2010/main" val="400150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a:xfrm>
            <a:off x="747925" y="-105175"/>
            <a:ext cx="6069493" cy="857400"/>
          </a:xfrm>
        </p:spPr>
        <p:txBody>
          <a:bodyPr/>
          <a:lstStyle/>
          <a:p>
            <a:r>
              <a:rPr lang="en-US" dirty="0"/>
              <a:t>Scoring Script</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26</a:t>
            </a:fld>
            <a:endParaRPr lang="en"/>
          </a:p>
        </p:txBody>
      </p:sp>
      <p:sp>
        <p:nvSpPr>
          <p:cNvPr id="6" name="Text Placeholder 2">
            <a:extLst>
              <a:ext uri="{FF2B5EF4-FFF2-40B4-BE49-F238E27FC236}">
                <a16:creationId xmlns:a16="http://schemas.microsoft.com/office/drawing/2014/main" id="{5051E136-EFF3-4380-B28F-50835DA14995}"/>
              </a:ext>
            </a:extLst>
          </p:cNvPr>
          <p:cNvSpPr>
            <a:spLocks noGrp="1"/>
          </p:cNvSpPr>
          <p:nvPr>
            <p:ph type="body" idx="1"/>
          </p:nvPr>
        </p:nvSpPr>
        <p:spPr>
          <a:xfrm>
            <a:off x="747925" y="766350"/>
            <a:ext cx="6700764" cy="3610800"/>
          </a:xfrm>
        </p:spPr>
        <p:txBody>
          <a:bodyPr/>
          <a:lstStyle/>
          <a:p>
            <a:pPr fontAlgn="base"/>
            <a:r>
              <a:rPr lang="en-US" sz="2000" dirty="0"/>
              <a:t> The logic is simple: As soon as the aim sprite touches the bat, the score will increase by one.</a:t>
            </a:r>
          </a:p>
          <a:p>
            <a:pPr fontAlgn="base"/>
            <a:r>
              <a:rPr lang="en-US" sz="2000" dirty="0"/>
              <a:t>There is a </a:t>
            </a:r>
            <a:r>
              <a:rPr lang="en-US" sz="2000" b="1" dirty="0"/>
              <a:t>touching</a:t>
            </a:r>
            <a:r>
              <a:rPr lang="en-US" sz="2000" dirty="0"/>
              <a:t> block available in the </a:t>
            </a:r>
            <a:r>
              <a:rPr lang="en-US" sz="2000" b="1" i="1" dirty="0"/>
              <a:t>Sensing</a:t>
            </a:r>
            <a:r>
              <a:rPr lang="en-US" sz="2000" i="1" dirty="0"/>
              <a:t> </a:t>
            </a:r>
            <a:r>
              <a:rPr lang="en-US" sz="2000" dirty="0"/>
              <a:t>palette in </a:t>
            </a:r>
            <a:r>
              <a:rPr lang="en-US" sz="2000" dirty="0" err="1"/>
              <a:t>PictoBlox</a:t>
            </a:r>
            <a:r>
              <a:rPr lang="en-US" sz="2000" dirty="0"/>
              <a:t> that checks if the sprite you are writing the script for touches a particular element of the Stage. </a:t>
            </a:r>
          </a:p>
          <a:p>
            <a:pPr fontAlgn="base"/>
            <a:r>
              <a:rPr lang="en-US" sz="2000" dirty="0"/>
              <a:t>Select </a:t>
            </a:r>
            <a:r>
              <a:rPr lang="en-US" sz="2000" b="1" dirty="0"/>
              <a:t>aim</a:t>
            </a:r>
            <a:r>
              <a:rPr lang="en-US" sz="2000" dirty="0"/>
              <a:t> from the drop-down list of the </a:t>
            </a:r>
            <a:r>
              <a:rPr lang="en-US" sz="2000" b="1" dirty="0"/>
              <a:t>touching</a:t>
            </a:r>
            <a:r>
              <a:rPr lang="en-US" sz="2000" dirty="0"/>
              <a:t> block. Now this block will check whether the bat touches the aim sprite or not.</a:t>
            </a:r>
          </a:p>
          <a:p>
            <a:pPr fontAlgn="base"/>
            <a:r>
              <a:rPr lang="en-US" sz="2000" dirty="0"/>
              <a:t>Next, create a variable </a:t>
            </a:r>
            <a:r>
              <a:rPr lang="en-US" sz="2000" b="1" dirty="0"/>
              <a:t>Score</a:t>
            </a:r>
            <a:r>
              <a:rPr lang="en-US" sz="2000" dirty="0"/>
              <a:t> to store the score.</a:t>
            </a:r>
          </a:p>
        </p:txBody>
      </p:sp>
    </p:spTree>
    <p:extLst>
      <p:ext uri="{BB962C8B-B14F-4D97-AF65-F5344CB8AC3E}">
        <p14:creationId xmlns:p14="http://schemas.microsoft.com/office/powerpoint/2010/main" val="878613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27</a:t>
            </a:fld>
            <a:endParaRPr lang="en"/>
          </a:p>
        </p:txBody>
      </p:sp>
      <p:pic>
        <p:nvPicPr>
          <p:cNvPr id="5" name="Picture 4">
            <a:extLst>
              <a:ext uri="{FF2B5EF4-FFF2-40B4-BE49-F238E27FC236}">
                <a16:creationId xmlns:a16="http://schemas.microsoft.com/office/drawing/2014/main" id="{E351B902-19BD-47AF-8E88-ACE3AA7718AE}"/>
              </a:ext>
            </a:extLst>
          </p:cNvPr>
          <p:cNvPicPr>
            <a:picLocks noChangeAspect="1"/>
          </p:cNvPicPr>
          <p:nvPr/>
        </p:nvPicPr>
        <p:blipFill>
          <a:blip r:embed="rId3"/>
          <a:stretch>
            <a:fillRect/>
          </a:stretch>
        </p:blipFill>
        <p:spPr>
          <a:xfrm>
            <a:off x="3004789" y="1378525"/>
            <a:ext cx="2466975" cy="3314700"/>
          </a:xfrm>
          <a:prstGeom prst="rect">
            <a:avLst/>
          </a:prstGeom>
        </p:spPr>
      </p:pic>
      <p:sp>
        <p:nvSpPr>
          <p:cNvPr id="7" name="Title 1">
            <a:extLst>
              <a:ext uri="{FF2B5EF4-FFF2-40B4-BE49-F238E27FC236}">
                <a16:creationId xmlns:a16="http://schemas.microsoft.com/office/drawing/2014/main" id="{9A2847E1-73A4-47CA-9F06-554C6146C6DB}"/>
              </a:ext>
            </a:extLst>
          </p:cNvPr>
          <p:cNvSpPr txBox="1">
            <a:spLocks/>
          </p:cNvSpPr>
          <p:nvPr/>
        </p:nvSpPr>
        <p:spPr>
          <a:xfrm>
            <a:off x="747925" y="-105175"/>
            <a:ext cx="6069493" cy="8574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ts val="1800"/>
              <a:buFont typeface="Sniglet"/>
              <a:buNone/>
              <a:defRPr sz="2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r>
              <a:rPr lang="en-US" dirty="0"/>
              <a:t>Scoring Script</a:t>
            </a:r>
            <a:endParaRPr lang="en-IN" dirty="0"/>
          </a:p>
        </p:txBody>
      </p:sp>
    </p:spTree>
    <p:extLst>
      <p:ext uri="{BB962C8B-B14F-4D97-AF65-F5344CB8AC3E}">
        <p14:creationId xmlns:p14="http://schemas.microsoft.com/office/powerpoint/2010/main" val="911524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28</a:t>
            </a:fld>
            <a:endParaRPr lang="en"/>
          </a:p>
        </p:txBody>
      </p:sp>
      <p:sp>
        <p:nvSpPr>
          <p:cNvPr id="6" name="Text Placeholder 2">
            <a:extLst>
              <a:ext uri="{FF2B5EF4-FFF2-40B4-BE49-F238E27FC236}">
                <a16:creationId xmlns:a16="http://schemas.microsoft.com/office/drawing/2014/main" id="{5051E136-EFF3-4380-B28F-50835DA14995}"/>
              </a:ext>
            </a:extLst>
          </p:cNvPr>
          <p:cNvSpPr>
            <a:spLocks noGrp="1"/>
          </p:cNvSpPr>
          <p:nvPr>
            <p:ph type="body" idx="1"/>
          </p:nvPr>
        </p:nvSpPr>
        <p:spPr>
          <a:xfrm>
            <a:off x="747925" y="766350"/>
            <a:ext cx="6700764" cy="3610800"/>
          </a:xfrm>
        </p:spPr>
        <p:txBody>
          <a:bodyPr/>
          <a:lstStyle/>
          <a:p>
            <a:pPr marL="69850" indent="0" fontAlgn="base">
              <a:buNone/>
            </a:pPr>
            <a:r>
              <a:rPr lang="en-US" sz="2000" dirty="0"/>
              <a:t>The code above will serve two purposes:</a:t>
            </a:r>
          </a:p>
          <a:p>
            <a:pPr fontAlgn="base"/>
            <a:r>
              <a:rPr lang="en-US" sz="2000" dirty="0"/>
              <a:t>Keep track of Score</a:t>
            </a:r>
          </a:p>
          <a:p>
            <a:pPr fontAlgn="base"/>
            <a:r>
              <a:rPr lang="en-US" sz="2000" dirty="0"/>
              <a:t>Recall the script for the bat we wrote. That script assumed throughout that the player wouldn’t hit the bat so it had no clause pertaining to that. That small yet instrumental detail is taken care of in here. Not only will we increase the score but we will also “hide” the bat sprite when it touches aim.</a:t>
            </a:r>
          </a:p>
        </p:txBody>
      </p:sp>
      <p:sp>
        <p:nvSpPr>
          <p:cNvPr id="5" name="Title 4">
            <a:extLst>
              <a:ext uri="{FF2B5EF4-FFF2-40B4-BE49-F238E27FC236}">
                <a16:creationId xmlns:a16="http://schemas.microsoft.com/office/drawing/2014/main" id="{01916A41-98A6-43A7-B0F6-4084B9B966B7}"/>
              </a:ext>
            </a:extLst>
          </p:cNvPr>
          <p:cNvSpPr>
            <a:spLocks noGrp="1"/>
          </p:cNvSpPr>
          <p:nvPr>
            <p:ph type="title"/>
          </p:nvPr>
        </p:nvSpPr>
        <p:spPr/>
        <p:txBody>
          <a:bodyPr/>
          <a:lstStyle/>
          <a:p>
            <a:endParaRPr lang="en-IN"/>
          </a:p>
        </p:txBody>
      </p:sp>
      <p:sp>
        <p:nvSpPr>
          <p:cNvPr id="7" name="Title 1">
            <a:extLst>
              <a:ext uri="{FF2B5EF4-FFF2-40B4-BE49-F238E27FC236}">
                <a16:creationId xmlns:a16="http://schemas.microsoft.com/office/drawing/2014/main" id="{CEBE14B7-7A45-4490-B811-46797C90A1A7}"/>
              </a:ext>
            </a:extLst>
          </p:cNvPr>
          <p:cNvSpPr txBox="1">
            <a:spLocks/>
          </p:cNvSpPr>
          <p:nvPr/>
        </p:nvSpPr>
        <p:spPr>
          <a:xfrm>
            <a:off x="747925" y="-105175"/>
            <a:ext cx="6069493" cy="8574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ts val="1800"/>
              <a:buFont typeface="Sniglet"/>
              <a:buNone/>
              <a:defRPr sz="2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r>
              <a:rPr lang="en-US"/>
              <a:t>Scoring Script</a:t>
            </a:r>
            <a:endParaRPr lang="en-IN" dirty="0"/>
          </a:p>
        </p:txBody>
      </p:sp>
    </p:spTree>
    <p:extLst>
      <p:ext uri="{BB962C8B-B14F-4D97-AF65-F5344CB8AC3E}">
        <p14:creationId xmlns:p14="http://schemas.microsoft.com/office/powerpoint/2010/main" val="1299460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29</a:t>
            </a:fld>
            <a:endParaRPr lang="en"/>
          </a:p>
        </p:txBody>
      </p:sp>
      <p:sp>
        <p:nvSpPr>
          <p:cNvPr id="6" name="Text Placeholder 2">
            <a:extLst>
              <a:ext uri="{FF2B5EF4-FFF2-40B4-BE49-F238E27FC236}">
                <a16:creationId xmlns:a16="http://schemas.microsoft.com/office/drawing/2014/main" id="{5051E136-EFF3-4380-B28F-50835DA14995}"/>
              </a:ext>
            </a:extLst>
          </p:cNvPr>
          <p:cNvSpPr>
            <a:spLocks noGrp="1"/>
          </p:cNvSpPr>
          <p:nvPr>
            <p:ph type="body" idx="1"/>
          </p:nvPr>
        </p:nvSpPr>
        <p:spPr>
          <a:xfrm>
            <a:off x="747925" y="766350"/>
            <a:ext cx="6700764" cy="3610800"/>
          </a:xfrm>
        </p:spPr>
        <p:txBody>
          <a:bodyPr/>
          <a:lstStyle/>
          <a:p>
            <a:pPr fontAlgn="base"/>
            <a:r>
              <a:rPr lang="en-US" sz="2000" dirty="0"/>
              <a:t>We will give the player a limited amount of time to score as high as possible. The timer will count how many seconds are remaining on the game. Create a variable Timer and check the box in front of it (to display time </a:t>
            </a:r>
            <a:br>
              <a:rPr lang="en-US" sz="2000" dirty="0"/>
            </a:br>
            <a:r>
              <a:rPr lang="en-US" sz="2000" dirty="0"/>
              <a:t>remaining to the user). Every second </a:t>
            </a:r>
            <a:br>
              <a:rPr lang="en-US" sz="2000" dirty="0"/>
            </a:br>
            <a:r>
              <a:rPr lang="en-US" sz="2000" dirty="0"/>
              <a:t>the time remaining should decrease </a:t>
            </a:r>
            <a:br>
              <a:rPr lang="en-US" sz="2000" dirty="0"/>
            </a:br>
            <a:r>
              <a:rPr lang="en-US" sz="2000" dirty="0"/>
              <a:t>by 1.</a:t>
            </a:r>
          </a:p>
          <a:p>
            <a:pPr fontAlgn="base"/>
            <a:endParaRPr lang="en-US" sz="2000" dirty="0"/>
          </a:p>
        </p:txBody>
      </p:sp>
      <p:pic>
        <p:nvPicPr>
          <p:cNvPr id="5" name="Picture 4">
            <a:extLst>
              <a:ext uri="{FF2B5EF4-FFF2-40B4-BE49-F238E27FC236}">
                <a16:creationId xmlns:a16="http://schemas.microsoft.com/office/drawing/2014/main" id="{A0C1B285-06B2-40AD-AEFF-09AEB3E1D41C}"/>
              </a:ext>
            </a:extLst>
          </p:cNvPr>
          <p:cNvPicPr>
            <a:picLocks noChangeAspect="1"/>
          </p:cNvPicPr>
          <p:nvPr/>
        </p:nvPicPr>
        <p:blipFill>
          <a:blip r:embed="rId3"/>
          <a:stretch>
            <a:fillRect/>
          </a:stretch>
        </p:blipFill>
        <p:spPr>
          <a:xfrm>
            <a:off x="4974587" y="2251863"/>
            <a:ext cx="2238375" cy="2762250"/>
          </a:xfrm>
          <a:prstGeom prst="rect">
            <a:avLst/>
          </a:prstGeom>
        </p:spPr>
      </p:pic>
      <p:sp>
        <p:nvSpPr>
          <p:cNvPr id="8" name="Title 1">
            <a:extLst>
              <a:ext uri="{FF2B5EF4-FFF2-40B4-BE49-F238E27FC236}">
                <a16:creationId xmlns:a16="http://schemas.microsoft.com/office/drawing/2014/main" id="{CDFCDA91-2506-4AF0-8BA7-CB888F8434DA}"/>
              </a:ext>
            </a:extLst>
          </p:cNvPr>
          <p:cNvSpPr txBox="1">
            <a:spLocks/>
          </p:cNvSpPr>
          <p:nvPr/>
        </p:nvSpPr>
        <p:spPr>
          <a:xfrm>
            <a:off x="747925" y="-105175"/>
            <a:ext cx="6069493" cy="8574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ts val="1800"/>
              <a:buFont typeface="Sniglet"/>
              <a:buNone/>
              <a:defRPr sz="2800" b="0" i="0" u="none" strike="noStrike" cap="none">
                <a:solidFill>
                  <a:srgbClr val="3C78D8"/>
                </a:solidFill>
                <a:latin typeface="Sniglet"/>
                <a:ea typeface="Sniglet"/>
                <a:cs typeface="Sniglet"/>
                <a:sym typeface="Sniglet"/>
              </a:defRPr>
            </a:lvl1pPr>
            <a:lvl2pPr marR="0" lvl="1"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2pPr>
            <a:lvl3pPr marR="0" lvl="2"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3pPr>
            <a:lvl4pPr marR="0" lvl="3"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4pPr>
            <a:lvl5pPr marR="0" lvl="4"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5pPr>
            <a:lvl6pPr marR="0" lvl="5"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6pPr>
            <a:lvl7pPr marR="0" lvl="6"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7pPr>
            <a:lvl8pPr marR="0" lvl="7"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8pPr>
            <a:lvl9pPr marR="0" lvl="8" algn="l" rtl="0">
              <a:lnSpc>
                <a:spcPct val="100000"/>
              </a:lnSpc>
              <a:spcBef>
                <a:spcPts val="0"/>
              </a:spcBef>
              <a:spcAft>
                <a:spcPts val="0"/>
              </a:spcAft>
              <a:buClr>
                <a:srgbClr val="3C78D8"/>
              </a:buClr>
              <a:buSzPts val="1800"/>
              <a:buFont typeface="Sniglet"/>
              <a:buNone/>
              <a:defRPr sz="1800" b="0" i="0" u="none" strike="noStrike" cap="none">
                <a:solidFill>
                  <a:srgbClr val="3C78D8"/>
                </a:solidFill>
                <a:latin typeface="Sniglet"/>
                <a:ea typeface="Sniglet"/>
                <a:cs typeface="Sniglet"/>
                <a:sym typeface="Sniglet"/>
              </a:defRPr>
            </a:lvl9pPr>
          </a:lstStyle>
          <a:p>
            <a:r>
              <a:rPr lang="en-US" dirty="0"/>
              <a:t>Timer Script</a:t>
            </a:r>
            <a:endParaRPr lang="en-IN" dirty="0"/>
          </a:p>
        </p:txBody>
      </p:sp>
    </p:spTree>
    <p:extLst>
      <p:ext uri="{BB962C8B-B14F-4D97-AF65-F5344CB8AC3E}">
        <p14:creationId xmlns:p14="http://schemas.microsoft.com/office/powerpoint/2010/main" val="1319053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p:txBody>
          <a:bodyPr/>
          <a:lstStyle/>
          <a:p>
            <a:r>
              <a:rPr lang="en-US" dirty="0"/>
              <a:t>Introduction to the Game</a:t>
            </a:r>
            <a:endParaRPr lang="en-IN"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lvl="0"/>
            <a:fld id="{00000000-1234-1234-1234-123412341234}" type="slidenum">
              <a:rPr lang="en" smtClean="0"/>
              <a:pPr lvl="0"/>
              <a:t>3</a:t>
            </a:fld>
            <a:endParaRPr lang="en"/>
          </a:p>
        </p:txBody>
      </p:sp>
    </p:spTree>
    <p:extLst>
      <p:ext uri="{BB962C8B-B14F-4D97-AF65-F5344CB8AC3E}">
        <p14:creationId xmlns:p14="http://schemas.microsoft.com/office/powerpoint/2010/main" val="2082263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a:xfrm>
            <a:off x="639319" y="-85792"/>
            <a:ext cx="6069493" cy="857400"/>
          </a:xfrm>
        </p:spPr>
        <p:txBody>
          <a:bodyPr/>
          <a:lstStyle/>
          <a:p>
            <a:r>
              <a:rPr lang="en-US" dirty="0"/>
              <a:t>Timer Script</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30</a:t>
            </a:fld>
            <a:endParaRPr lang="en"/>
          </a:p>
        </p:txBody>
      </p:sp>
      <p:sp>
        <p:nvSpPr>
          <p:cNvPr id="6" name="Text Placeholder 2">
            <a:extLst>
              <a:ext uri="{FF2B5EF4-FFF2-40B4-BE49-F238E27FC236}">
                <a16:creationId xmlns:a16="http://schemas.microsoft.com/office/drawing/2014/main" id="{5051E136-EFF3-4380-B28F-50835DA14995}"/>
              </a:ext>
            </a:extLst>
          </p:cNvPr>
          <p:cNvSpPr>
            <a:spLocks noGrp="1"/>
          </p:cNvSpPr>
          <p:nvPr>
            <p:ph type="body" idx="1"/>
          </p:nvPr>
        </p:nvSpPr>
        <p:spPr>
          <a:xfrm>
            <a:off x="432866" y="771608"/>
            <a:ext cx="7001501" cy="3610800"/>
          </a:xfrm>
        </p:spPr>
        <p:txBody>
          <a:bodyPr/>
          <a:lstStyle/>
          <a:p>
            <a:pPr fontAlgn="base"/>
            <a:r>
              <a:rPr lang="en-US" sz="2000" dirty="0"/>
              <a:t>Initially, the Timer will be set to 60, i.e. we are giving the player 60 seconds. We will now decrement the time remaining by 1 every second. Therefore, we will wait for one second before decreasing it by 1. Also, we want all activity to stop once the Timer reaches zero. Hence, we will repeat this loop until </a:t>
            </a:r>
            <a:br>
              <a:rPr lang="en-US" sz="2000" dirty="0"/>
            </a:br>
            <a:r>
              <a:rPr lang="en-US" sz="2000" dirty="0"/>
              <a:t>the Timer reaches zero (use the </a:t>
            </a:r>
            <a:r>
              <a:rPr lang="en-US" sz="2000" b="1" dirty="0"/>
              <a:t>repeat </a:t>
            </a:r>
            <a:br>
              <a:rPr lang="en-US" sz="2000" b="1" dirty="0"/>
            </a:br>
            <a:r>
              <a:rPr lang="en-US" sz="2000" b="1" dirty="0"/>
              <a:t>until</a:t>
            </a:r>
            <a:r>
              <a:rPr lang="en-US" sz="2000" dirty="0"/>
              <a:t> block). Once that loop exits we will </a:t>
            </a:r>
            <a:br>
              <a:rPr lang="en-US" sz="2000" dirty="0"/>
            </a:br>
            <a:r>
              <a:rPr lang="en-US" sz="2000" dirty="0"/>
              <a:t>stop all activity using the stop block.</a:t>
            </a:r>
          </a:p>
        </p:txBody>
      </p:sp>
      <p:pic>
        <p:nvPicPr>
          <p:cNvPr id="5" name="Picture 4">
            <a:extLst>
              <a:ext uri="{FF2B5EF4-FFF2-40B4-BE49-F238E27FC236}">
                <a16:creationId xmlns:a16="http://schemas.microsoft.com/office/drawing/2014/main" id="{A0C1B285-06B2-40AD-AEFF-09AEB3E1D41C}"/>
              </a:ext>
            </a:extLst>
          </p:cNvPr>
          <p:cNvPicPr>
            <a:picLocks noChangeAspect="1"/>
          </p:cNvPicPr>
          <p:nvPr/>
        </p:nvPicPr>
        <p:blipFill>
          <a:blip r:embed="rId3"/>
          <a:stretch>
            <a:fillRect/>
          </a:stretch>
        </p:blipFill>
        <p:spPr>
          <a:xfrm>
            <a:off x="4988909" y="2266950"/>
            <a:ext cx="2238375" cy="2762250"/>
          </a:xfrm>
          <a:prstGeom prst="rect">
            <a:avLst/>
          </a:prstGeom>
        </p:spPr>
      </p:pic>
    </p:spTree>
    <p:extLst>
      <p:ext uri="{BB962C8B-B14F-4D97-AF65-F5344CB8AC3E}">
        <p14:creationId xmlns:p14="http://schemas.microsoft.com/office/powerpoint/2010/main" val="645818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a:xfrm>
            <a:off x="753660" y="-73425"/>
            <a:ext cx="6069493" cy="857400"/>
          </a:xfrm>
        </p:spPr>
        <p:txBody>
          <a:bodyPr/>
          <a:lstStyle/>
          <a:p>
            <a:r>
              <a:rPr lang="en-US" dirty="0"/>
              <a:t>Lets Play</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31</a:t>
            </a:fld>
            <a:endParaRPr lang="en"/>
          </a:p>
        </p:txBody>
      </p:sp>
      <p:pic>
        <p:nvPicPr>
          <p:cNvPr id="9" name="Picture 8">
            <a:extLst>
              <a:ext uri="{FF2B5EF4-FFF2-40B4-BE49-F238E27FC236}">
                <a16:creationId xmlns:a16="http://schemas.microsoft.com/office/drawing/2014/main" id="{DE7FC0DB-0330-4C0A-B44C-6913F3F487BF}"/>
              </a:ext>
            </a:extLst>
          </p:cNvPr>
          <p:cNvPicPr>
            <a:picLocks noChangeAspect="1"/>
          </p:cNvPicPr>
          <p:nvPr/>
        </p:nvPicPr>
        <p:blipFill>
          <a:blip r:embed="rId3"/>
          <a:stretch>
            <a:fillRect/>
          </a:stretch>
        </p:blipFill>
        <p:spPr>
          <a:xfrm>
            <a:off x="818831" y="899409"/>
            <a:ext cx="5939150" cy="3823328"/>
          </a:xfrm>
          <a:prstGeom prst="rect">
            <a:avLst/>
          </a:prstGeom>
        </p:spPr>
      </p:pic>
    </p:spTree>
    <p:extLst>
      <p:ext uri="{BB962C8B-B14F-4D97-AF65-F5344CB8AC3E}">
        <p14:creationId xmlns:p14="http://schemas.microsoft.com/office/powerpoint/2010/main" val="1682414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326E28-A399-4AAD-A64D-DE688715A2E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267429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4</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Shoot the Bat</a:t>
            </a:r>
            <a:endParaRPr lang="en-IN" dirty="0"/>
          </a:p>
        </p:txBody>
      </p:sp>
      <p:pic>
        <p:nvPicPr>
          <p:cNvPr id="5" name="Picture 4">
            <a:extLst>
              <a:ext uri="{FF2B5EF4-FFF2-40B4-BE49-F238E27FC236}">
                <a16:creationId xmlns:a16="http://schemas.microsoft.com/office/drawing/2014/main" id="{1262891F-C36F-49BC-9692-95B4E7F6577D}"/>
              </a:ext>
            </a:extLst>
          </p:cNvPr>
          <p:cNvPicPr>
            <a:picLocks noChangeAspect="1"/>
          </p:cNvPicPr>
          <p:nvPr/>
        </p:nvPicPr>
        <p:blipFill>
          <a:blip r:embed="rId3"/>
          <a:stretch>
            <a:fillRect/>
          </a:stretch>
        </p:blipFill>
        <p:spPr>
          <a:xfrm>
            <a:off x="1752679" y="938137"/>
            <a:ext cx="4543425" cy="3771900"/>
          </a:xfrm>
          <a:prstGeom prst="rect">
            <a:avLst/>
          </a:prstGeom>
        </p:spPr>
      </p:pic>
    </p:spTree>
    <p:extLst>
      <p:ext uri="{BB962C8B-B14F-4D97-AF65-F5344CB8AC3E}">
        <p14:creationId xmlns:p14="http://schemas.microsoft.com/office/powerpoint/2010/main" val="180693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5</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Game</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p:txBody>
          <a:bodyPr/>
          <a:lstStyle/>
          <a:p>
            <a:r>
              <a:rPr lang="en-US" dirty="0"/>
              <a:t>We call this game </a:t>
            </a:r>
            <a:r>
              <a:rPr lang="en-US" b="1" dirty="0"/>
              <a:t>Shoot the Bat</a:t>
            </a:r>
            <a:r>
              <a:rPr lang="en-US" dirty="0"/>
              <a:t>, in which you must aim at the bat, appearing randomly anywhere on the screen, using a Joystick. </a:t>
            </a:r>
          </a:p>
          <a:p>
            <a:r>
              <a:rPr lang="en-US" dirty="0"/>
              <a:t>The moment you aim at a bat, it will disappear. </a:t>
            </a:r>
          </a:p>
          <a:p>
            <a:r>
              <a:rPr lang="en-US" dirty="0"/>
              <a:t>More the number of bats you aim at within the given time limit more will be your score.</a:t>
            </a:r>
          </a:p>
        </p:txBody>
      </p:sp>
    </p:spTree>
    <p:extLst>
      <p:ext uri="{BB962C8B-B14F-4D97-AF65-F5344CB8AC3E}">
        <p14:creationId xmlns:p14="http://schemas.microsoft.com/office/powerpoint/2010/main" val="350378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6</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Elements of the Game</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p:txBody>
          <a:bodyPr/>
          <a:lstStyle/>
          <a:p>
            <a:r>
              <a:rPr lang="en-US" dirty="0"/>
              <a:t>The bat sprite is one of the many sprites in sprite library. </a:t>
            </a:r>
          </a:p>
          <a:p>
            <a:r>
              <a:rPr lang="en-US" dirty="0"/>
              <a:t>This sprite has two costumes, which allow the bat to ‘fly’. </a:t>
            </a:r>
          </a:p>
          <a:p>
            <a:r>
              <a:rPr lang="en-US" dirty="0"/>
              <a:t>How? We’ll see that in a moment.</a:t>
            </a:r>
          </a:p>
        </p:txBody>
      </p:sp>
      <p:pic>
        <p:nvPicPr>
          <p:cNvPr id="5" name="Picture 4">
            <a:extLst>
              <a:ext uri="{FF2B5EF4-FFF2-40B4-BE49-F238E27FC236}">
                <a16:creationId xmlns:a16="http://schemas.microsoft.com/office/drawing/2014/main" id="{B420C5FC-A026-480B-8506-791291A7CAF3}"/>
              </a:ext>
            </a:extLst>
          </p:cNvPr>
          <p:cNvPicPr>
            <a:picLocks noChangeAspect="1"/>
          </p:cNvPicPr>
          <p:nvPr/>
        </p:nvPicPr>
        <p:blipFill>
          <a:blip r:embed="rId3"/>
          <a:stretch>
            <a:fillRect/>
          </a:stretch>
        </p:blipFill>
        <p:spPr>
          <a:xfrm>
            <a:off x="2289457" y="2180886"/>
            <a:ext cx="3057335" cy="2461295"/>
          </a:xfrm>
          <a:prstGeom prst="rect">
            <a:avLst/>
          </a:prstGeom>
        </p:spPr>
      </p:pic>
    </p:spTree>
    <p:extLst>
      <p:ext uri="{BB962C8B-B14F-4D97-AF65-F5344CB8AC3E}">
        <p14:creationId xmlns:p14="http://schemas.microsoft.com/office/powerpoint/2010/main" val="131790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7</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Elements of the Game</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a:xfrm>
            <a:off x="747924" y="837874"/>
            <a:ext cx="6491076" cy="4075763"/>
          </a:xfrm>
        </p:spPr>
        <p:txBody>
          <a:bodyPr/>
          <a:lstStyle/>
          <a:p>
            <a:r>
              <a:rPr lang="en-US" dirty="0"/>
              <a:t>Using the Joystick you will move the aim sprite in the screen with the objective to aim at as many bats as you can.</a:t>
            </a:r>
          </a:p>
          <a:p>
            <a:endParaRPr lang="en-US" dirty="0"/>
          </a:p>
          <a:p>
            <a:endParaRPr lang="en-US" dirty="0"/>
          </a:p>
          <a:p>
            <a:endParaRPr lang="en-US" dirty="0"/>
          </a:p>
          <a:p>
            <a:r>
              <a:rPr lang="en-US" dirty="0"/>
              <a:t>The score will be the number of bats you successfully aim at. Your score will be stored in a variable and it will be displayed on the corner of screen.</a:t>
            </a:r>
          </a:p>
          <a:p>
            <a:r>
              <a:rPr lang="en-US" dirty="0"/>
              <a:t>The timer, as you know, will display how much time will be left till the game ends. It will also be displayed on the screen.</a:t>
            </a:r>
          </a:p>
        </p:txBody>
      </p:sp>
      <p:pic>
        <p:nvPicPr>
          <p:cNvPr id="6" name="Picture 5">
            <a:extLst>
              <a:ext uri="{FF2B5EF4-FFF2-40B4-BE49-F238E27FC236}">
                <a16:creationId xmlns:a16="http://schemas.microsoft.com/office/drawing/2014/main" id="{047D1477-97E0-4061-A34F-F93EC2B40CE8}"/>
              </a:ext>
            </a:extLst>
          </p:cNvPr>
          <p:cNvPicPr>
            <a:picLocks noChangeAspect="1"/>
          </p:cNvPicPr>
          <p:nvPr/>
        </p:nvPicPr>
        <p:blipFill>
          <a:blip r:embed="rId3"/>
          <a:stretch>
            <a:fillRect/>
          </a:stretch>
        </p:blipFill>
        <p:spPr>
          <a:xfrm>
            <a:off x="3350964" y="1731851"/>
            <a:ext cx="934321" cy="941453"/>
          </a:xfrm>
          <a:prstGeom prst="rect">
            <a:avLst/>
          </a:prstGeom>
        </p:spPr>
      </p:pic>
    </p:spTree>
    <p:extLst>
      <p:ext uri="{BB962C8B-B14F-4D97-AF65-F5344CB8AC3E}">
        <p14:creationId xmlns:p14="http://schemas.microsoft.com/office/powerpoint/2010/main" val="222946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8</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Setting up the Scene</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p:txBody>
          <a:bodyPr/>
          <a:lstStyle/>
          <a:p>
            <a:r>
              <a:rPr lang="en-US" dirty="0"/>
              <a:t>Go to sprite library by clicking on choose backdrop from library in the Stage</a:t>
            </a:r>
          </a:p>
          <a:p>
            <a:r>
              <a:rPr lang="en-US" dirty="0"/>
              <a:t>From the library, select the backdrop named space.</a:t>
            </a:r>
          </a:p>
        </p:txBody>
      </p:sp>
      <p:pic>
        <p:nvPicPr>
          <p:cNvPr id="5" name="Picture 4">
            <a:extLst>
              <a:ext uri="{FF2B5EF4-FFF2-40B4-BE49-F238E27FC236}">
                <a16:creationId xmlns:a16="http://schemas.microsoft.com/office/drawing/2014/main" id="{BEEF3874-FB65-42FF-898E-299DBC58C4A2}"/>
              </a:ext>
            </a:extLst>
          </p:cNvPr>
          <p:cNvPicPr>
            <a:picLocks noChangeAspect="1"/>
          </p:cNvPicPr>
          <p:nvPr/>
        </p:nvPicPr>
        <p:blipFill>
          <a:blip r:embed="rId3"/>
          <a:stretch>
            <a:fillRect/>
          </a:stretch>
        </p:blipFill>
        <p:spPr>
          <a:xfrm>
            <a:off x="2441762" y="2246237"/>
            <a:ext cx="2752725" cy="2476500"/>
          </a:xfrm>
          <a:prstGeom prst="rect">
            <a:avLst/>
          </a:prstGeom>
        </p:spPr>
      </p:pic>
    </p:spTree>
    <p:extLst>
      <p:ext uri="{BB962C8B-B14F-4D97-AF65-F5344CB8AC3E}">
        <p14:creationId xmlns:p14="http://schemas.microsoft.com/office/powerpoint/2010/main" val="216442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9</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Setting up the Scene</a:t>
            </a:r>
            <a:endParaRPr lang="en-IN" dirty="0"/>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p:txBody>
          <a:bodyPr/>
          <a:lstStyle/>
          <a:p>
            <a:r>
              <a:rPr lang="en-US" dirty="0"/>
              <a:t>Time to choose the sprite. right below the stage, you will see another purple button. Take the cursor over it and select Choose a Sprite; then select the Bat sprite. </a:t>
            </a:r>
          </a:p>
          <a:p>
            <a:r>
              <a:rPr lang="en-US" dirty="0"/>
              <a:t>Now there are two sprites: the bat and Tobi, Right click on the icon for Tobi (below the stage) and click on delete option.</a:t>
            </a:r>
          </a:p>
        </p:txBody>
      </p:sp>
      <p:pic>
        <p:nvPicPr>
          <p:cNvPr id="6" name="Picture 5">
            <a:extLst>
              <a:ext uri="{FF2B5EF4-FFF2-40B4-BE49-F238E27FC236}">
                <a16:creationId xmlns:a16="http://schemas.microsoft.com/office/drawing/2014/main" id="{5E837C7C-BE9B-4B37-9570-66C646EEFC32}"/>
              </a:ext>
            </a:extLst>
          </p:cNvPr>
          <p:cNvPicPr>
            <a:picLocks noChangeAspect="1"/>
          </p:cNvPicPr>
          <p:nvPr/>
        </p:nvPicPr>
        <p:blipFill>
          <a:blip r:embed="rId3"/>
          <a:stretch>
            <a:fillRect/>
          </a:stretch>
        </p:blipFill>
        <p:spPr>
          <a:xfrm>
            <a:off x="2679888" y="2720710"/>
            <a:ext cx="2151394" cy="2192927"/>
          </a:xfrm>
          <a:prstGeom prst="rect">
            <a:avLst/>
          </a:prstGeom>
        </p:spPr>
      </p:pic>
    </p:spTree>
    <p:extLst>
      <p:ext uri="{BB962C8B-B14F-4D97-AF65-F5344CB8AC3E}">
        <p14:creationId xmlns:p14="http://schemas.microsoft.com/office/powerpoint/2010/main" val="3211605476"/>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TotalTime>
  <Words>1489</Words>
  <Application>Microsoft Office PowerPoint</Application>
  <PresentationFormat>On-screen Show (16:9)</PresentationFormat>
  <Paragraphs>118</Paragraphs>
  <Slides>32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Dosis</vt:lpstr>
      <vt:lpstr>Sniglet</vt:lpstr>
      <vt:lpstr>Arial</vt:lpstr>
      <vt:lpstr>1_Friar template</vt:lpstr>
      <vt:lpstr>Shoot the Bat Game</vt:lpstr>
      <vt:lpstr>Key elements of a game</vt:lpstr>
      <vt:lpstr>PowerPoint Presentation</vt:lpstr>
      <vt:lpstr>Shoot the Bat</vt:lpstr>
      <vt:lpstr>Game</vt:lpstr>
      <vt:lpstr>Elements of the Game</vt:lpstr>
      <vt:lpstr>Elements of the Game</vt:lpstr>
      <vt:lpstr>Setting up the Scene</vt:lpstr>
      <vt:lpstr>Setting up the Scene</vt:lpstr>
      <vt:lpstr>Bat Animation</vt:lpstr>
      <vt:lpstr>Bat Animation</vt:lpstr>
      <vt:lpstr>Bat Animation</vt:lpstr>
      <vt:lpstr>Bat Animation</vt:lpstr>
      <vt:lpstr>Bat Animation</vt:lpstr>
      <vt:lpstr>Bat Birth, Movement, and Death Script</vt:lpstr>
      <vt:lpstr>Bat Birth, Movement, and Death Script</vt:lpstr>
      <vt:lpstr>Bat Birth, Movement, and Death Script</vt:lpstr>
      <vt:lpstr>Creating the Aim Sprite &amp; Variables</vt:lpstr>
      <vt:lpstr>Interfacing the Joystick with evive</vt:lpstr>
      <vt:lpstr>Interfacing the Joystick with evive</vt:lpstr>
      <vt:lpstr>Script for aim control</vt:lpstr>
      <vt:lpstr>Script for aim control</vt:lpstr>
      <vt:lpstr>Script for aim control</vt:lpstr>
      <vt:lpstr>Script for aim control</vt:lpstr>
      <vt:lpstr>Script for aim control</vt:lpstr>
      <vt:lpstr>Scoring Script</vt:lpstr>
      <vt:lpstr>PowerPoint Presentation</vt:lpstr>
      <vt:lpstr>PowerPoint Presentation</vt:lpstr>
      <vt:lpstr>PowerPoint Presentation</vt:lpstr>
      <vt:lpstr>Timer Script</vt:lpstr>
      <vt:lpstr>Lets Play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7: Basics of Sensors</dc:title>
  <dc:creator>contact@thestempedia.com</dc:creator>
  <cp:lastModifiedBy>Ravinder Bidhan</cp:lastModifiedBy>
  <cp:revision>131</cp:revision>
  <dcterms:modified xsi:type="dcterms:W3CDTF">2020-03-31T04:22:39Z</dcterms:modified>
</cp:coreProperties>
</file>