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450" r:id="rId2"/>
    <p:sldId id="295" r:id="rId3"/>
    <p:sldId id="352" r:id="rId4"/>
    <p:sldId id="353" r:id="rId5"/>
    <p:sldId id="354" r:id="rId6"/>
    <p:sldId id="308" r:id="rId7"/>
    <p:sldId id="355" r:id="rId8"/>
    <p:sldId id="356" r:id="rId9"/>
    <p:sldId id="451" r:id="rId10"/>
    <p:sldId id="309" r:id="rId11"/>
    <p:sldId id="357" r:id="rId12"/>
    <p:sldId id="358" r:id="rId13"/>
    <p:sldId id="313" r:id="rId14"/>
    <p:sldId id="311" r:id="rId15"/>
    <p:sldId id="312" r:id="rId16"/>
    <p:sldId id="315" r:id="rId17"/>
    <p:sldId id="317" r:id="rId18"/>
    <p:sldId id="452" r:id="rId19"/>
    <p:sldId id="453" r:id="rId20"/>
    <p:sldId id="454" r:id="rId21"/>
  </p:sldIdLst>
  <p:sldSz cx="9144000" cy="5143500" type="screen16x9"/>
  <p:notesSz cx="6858000" cy="9144000"/>
  <p:embeddedFontLst>
    <p:embeddedFont>
      <p:font typeface="Cambria Math" panose="02040503050406030204" pitchFamily="18" charset="0"/>
      <p:regular r:id="rId23"/>
    </p:embeddedFont>
    <p:embeddedFont>
      <p:font typeface="Dosis" panose="020B0604020202020204" charset="0"/>
      <p:regular r:id="rId24"/>
      <p:bold r:id="rId25"/>
    </p:embeddedFont>
    <p:embeddedFont>
      <p:font typeface="Sniglet"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F21"/>
    <a:srgbClr val="F2E5E2"/>
    <a:srgbClr val="2A3791"/>
    <a:srgbClr val="18AA45"/>
    <a:srgbClr val="F58220"/>
    <a:srgbClr val="D11F40"/>
    <a:srgbClr val="45BADD"/>
    <a:srgbClr val="FECC0E"/>
    <a:srgbClr val="13AFF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16804-8F88-4118-8439-1FF2495B33D7}">
  <a:tblStyle styleId="{5D516804-8F88-4118-8439-1FF2495B3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4" d="100"/>
          <a:sy n="114" d="100"/>
        </p:scale>
        <p:origin x="36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i="0" u="sng" dirty="0">
              <a:solidFill>
                <a:srgbClr val="92D050"/>
              </a:solidFill>
            </a:endParaRPr>
          </a:p>
        </p:txBody>
      </p:sp>
    </p:spTree>
    <p:extLst>
      <p:ext uri="{BB962C8B-B14F-4D97-AF65-F5344CB8AC3E}">
        <p14:creationId xmlns:p14="http://schemas.microsoft.com/office/powerpoint/2010/main" val="30956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06921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1495500" y="1184301"/>
            <a:ext cx="6153000" cy="1159800"/>
          </a:xfrm>
          <a:prstGeom prst="rect">
            <a:avLst/>
          </a:prstGeom>
        </p:spPr>
        <p:txBody>
          <a:bodyPr spcFirstLastPara="1" wrap="square" lIns="91425" tIns="91425" rIns="91425" bIns="91425" anchor="ctr" anchorCtr="0"/>
          <a:lstStyle>
            <a:lvl1pPr lvl="0" algn="ctr">
              <a:spcBef>
                <a:spcPts val="0"/>
              </a:spcBef>
              <a:spcAft>
                <a:spcPts val="0"/>
              </a:spcAft>
              <a:buClr>
                <a:srgbClr val="1C4587"/>
              </a:buClr>
              <a:buSzPts val="4800"/>
              <a:buNone/>
              <a:defRPr sz="4800" b="1">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dirty="0"/>
          </a:p>
        </p:txBody>
      </p:sp>
      <p:grpSp>
        <p:nvGrpSpPr>
          <p:cNvPr id="2" name="Group 1">
            <a:extLst>
              <a:ext uri="{FF2B5EF4-FFF2-40B4-BE49-F238E27FC236}">
                <a16:creationId xmlns:a16="http://schemas.microsoft.com/office/drawing/2014/main" id="{0C73E37C-6F52-4F70-8A86-CFEB253A963E}"/>
              </a:ext>
            </a:extLst>
          </p:cNvPr>
          <p:cNvGrpSpPr/>
          <p:nvPr userDrawn="1"/>
        </p:nvGrpSpPr>
        <p:grpSpPr>
          <a:xfrm>
            <a:off x="-58319" y="3053272"/>
            <a:ext cx="9296570" cy="2186112"/>
            <a:chOff x="-58319" y="3053272"/>
            <a:chExt cx="9296570" cy="2186112"/>
          </a:xfrm>
        </p:grpSpPr>
        <p:sp>
          <p:nvSpPr>
            <p:cNvPr id="163" name="Shape 163"/>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166" name="Shape 166"/>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1" name="Shape 191"/>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34" name="Picture 33">
            <a:extLst>
              <a:ext uri="{FF2B5EF4-FFF2-40B4-BE49-F238E27FC236}">
                <a16:creationId xmlns:a16="http://schemas.microsoft.com/office/drawing/2014/main" id="{1D339C49-C757-44DD-AC62-40136F9A7186}"/>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90902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69850" lvl="0" indent="0" algn="ctr" rtl="0">
              <a:spcBef>
                <a:spcPts val="600"/>
              </a:spcBef>
              <a:spcAft>
                <a:spcPts val="0"/>
              </a:spcAft>
              <a:buClr>
                <a:srgbClr val="1C4587"/>
              </a:buClr>
              <a:buSzPts val="2500"/>
              <a:buFont typeface="Arial" panose="020B0604020202020204" pitchFamily="34" charset="0"/>
              <a:buNone/>
              <a:defRPr sz="36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lang="en-IN" dirty="0"/>
          </a:p>
        </p:txBody>
      </p:sp>
      <p:sp>
        <p:nvSpPr>
          <p:cNvPr id="289" name="Shape 28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grpSp>
        <p:nvGrpSpPr>
          <p:cNvPr id="5" name="Group 4">
            <a:extLst>
              <a:ext uri="{FF2B5EF4-FFF2-40B4-BE49-F238E27FC236}">
                <a16:creationId xmlns:a16="http://schemas.microsoft.com/office/drawing/2014/main" id="{18CF3864-FF32-480D-809E-78047B0AA13A}"/>
              </a:ext>
            </a:extLst>
          </p:cNvPr>
          <p:cNvGrpSpPr/>
          <p:nvPr userDrawn="1"/>
        </p:nvGrpSpPr>
        <p:grpSpPr>
          <a:xfrm>
            <a:off x="7110132" y="3078732"/>
            <a:ext cx="2128122" cy="2160657"/>
            <a:chOff x="7110132" y="3078732"/>
            <a:chExt cx="2128122" cy="2160657"/>
          </a:xfrm>
        </p:grpSpPr>
        <p:sp>
          <p:nvSpPr>
            <p:cNvPr id="250" name="Shape 25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 name="Shape 272">
              <a:extLst>
                <a:ext uri="{FF2B5EF4-FFF2-40B4-BE49-F238E27FC236}">
                  <a16:creationId xmlns:a16="http://schemas.microsoft.com/office/drawing/2014/main" id="{3F5BB61E-EACF-4EC9-8CF0-E820A20EA0E5}"/>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4" name="Group 3">
            <a:extLst>
              <a:ext uri="{FF2B5EF4-FFF2-40B4-BE49-F238E27FC236}">
                <a16:creationId xmlns:a16="http://schemas.microsoft.com/office/drawing/2014/main" id="{08BAB03F-FF1E-4CF9-B157-F56D97FF8225}"/>
              </a:ext>
            </a:extLst>
          </p:cNvPr>
          <p:cNvGrpSpPr/>
          <p:nvPr userDrawn="1"/>
        </p:nvGrpSpPr>
        <p:grpSpPr>
          <a:xfrm>
            <a:off x="-35374" y="3366963"/>
            <a:ext cx="1952290" cy="1906807"/>
            <a:chOff x="-35374" y="3366963"/>
            <a:chExt cx="1952290" cy="1906807"/>
          </a:xfrm>
        </p:grpSpPr>
        <p:sp>
          <p:nvSpPr>
            <p:cNvPr id="249" name="Shape 24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287" name="Shape 28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66">
              <a:extLst>
                <a:ext uri="{FF2B5EF4-FFF2-40B4-BE49-F238E27FC236}">
                  <a16:creationId xmlns:a16="http://schemas.microsoft.com/office/drawing/2014/main" id="{3BEC2B48-8C5C-4C6B-9C88-B007BB2F01F8}"/>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2" name="Group 1">
            <a:extLst>
              <a:ext uri="{FF2B5EF4-FFF2-40B4-BE49-F238E27FC236}">
                <a16:creationId xmlns:a16="http://schemas.microsoft.com/office/drawing/2014/main" id="{171C3040-1CA6-4428-9586-879A1B7469C6}"/>
              </a:ext>
            </a:extLst>
          </p:cNvPr>
          <p:cNvGrpSpPr/>
          <p:nvPr userDrawn="1"/>
        </p:nvGrpSpPr>
        <p:grpSpPr>
          <a:xfrm>
            <a:off x="-185869" y="-57166"/>
            <a:ext cx="1877889" cy="1945801"/>
            <a:chOff x="-185869" y="-57166"/>
            <a:chExt cx="1877889" cy="1945801"/>
          </a:xfrm>
        </p:grpSpPr>
        <p:sp>
          <p:nvSpPr>
            <p:cNvPr id="253" name="Shape 25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60">
              <a:extLst>
                <a:ext uri="{FF2B5EF4-FFF2-40B4-BE49-F238E27FC236}">
                  <a16:creationId xmlns:a16="http://schemas.microsoft.com/office/drawing/2014/main" id="{8EBD0BED-2A30-45DE-B86B-AA3DB554BA1F}"/>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64">
              <a:extLst>
                <a:ext uri="{FF2B5EF4-FFF2-40B4-BE49-F238E27FC236}">
                  <a16:creationId xmlns:a16="http://schemas.microsoft.com/office/drawing/2014/main" id="{39F33480-2088-4E72-8DA0-329961CEA5E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3" name="Group 2">
            <a:extLst>
              <a:ext uri="{FF2B5EF4-FFF2-40B4-BE49-F238E27FC236}">
                <a16:creationId xmlns:a16="http://schemas.microsoft.com/office/drawing/2014/main" id="{D4609408-B2A7-457A-8690-B8A5DC15DB77}"/>
              </a:ext>
            </a:extLst>
          </p:cNvPr>
          <p:cNvGrpSpPr/>
          <p:nvPr userDrawn="1"/>
        </p:nvGrpSpPr>
        <p:grpSpPr>
          <a:xfrm>
            <a:off x="7302880" y="-294362"/>
            <a:ext cx="1876588" cy="2006619"/>
            <a:chOff x="7302880" y="-294362"/>
            <a:chExt cx="1876588" cy="2006619"/>
          </a:xfrm>
        </p:grpSpPr>
        <p:sp>
          <p:nvSpPr>
            <p:cNvPr id="248" name="Shape 24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8" name="Shape 28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65">
              <a:extLst>
                <a:ext uri="{FF2B5EF4-FFF2-40B4-BE49-F238E27FC236}">
                  <a16:creationId xmlns:a16="http://schemas.microsoft.com/office/drawing/2014/main" id="{B3070B0C-1ADF-4F04-96D0-B89050AE1B69}"/>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4" name="Picture 53">
            <a:extLst>
              <a:ext uri="{FF2B5EF4-FFF2-40B4-BE49-F238E27FC236}">
                <a16:creationId xmlns:a16="http://schemas.microsoft.com/office/drawing/2014/main" id="{A9EE9ECE-11E0-40D4-B16F-4FAB06236DBC}"/>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384619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90"/>
        <p:cNvGrpSpPr/>
        <p:nvPr/>
      </p:nvGrpSpPr>
      <p:grpSpPr>
        <a:xfrm>
          <a:off x="0" y="0"/>
          <a:ext cx="0" cy="0"/>
          <a:chOff x="0" y="0"/>
          <a:chExt cx="0" cy="0"/>
        </a:xfrm>
      </p:grpSpPr>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cxnSp>
        <p:nvCxnSpPr>
          <p:cNvPr id="35" name="Shape 323">
            <a:extLst>
              <a:ext uri="{FF2B5EF4-FFF2-40B4-BE49-F238E27FC236}">
                <a16:creationId xmlns:a16="http://schemas.microsoft.com/office/drawing/2014/main" id="{EEFC08EE-20D8-4C0B-BDE9-8B3B3013FC16}"/>
              </a:ext>
            </a:extLst>
          </p:cNvPr>
          <p:cNvCxnSpPr/>
          <p:nvPr userDrawn="1"/>
        </p:nvCxnSpPr>
        <p:spPr>
          <a:xfrm>
            <a:off x="850475" y="697132"/>
            <a:ext cx="6037800" cy="0"/>
          </a:xfrm>
          <a:prstGeom prst="straightConnector1">
            <a:avLst/>
          </a:prstGeom>
          <a:noFill/>
          <a:ln w="19050" cap="rnd" cmpd="sng">
            <a:solidFill>
              <a:srgbClr val="A4C2F4"/>
            </a:solidFill>
            <a:prstDash val="dash"/>
            <a:round/>
            <a:headEnd type="none" w="med" len="med"/>
            <a:tailEnd type="none" w="med" len="med"/>
          </a:ln>
        </p:spPr>
      </p:cxnSp>
      <p:sp>
        <p:nvSpPr>
          <p:cNvPr id="36" name="Shape 291">
            <a:extLst>
              <a:ext uri="{FF2B5EF4-FFF2-40B4-BE49-F238E27FC236}">
                <a16:creationId xmlns:a16="http://schemas.microsoft.com/office/drawing/2014/main" id="{51D41F13-9D16-4E3A-8CA5-3438CCE41C41}"/>
              </a:ext>
            </a:extLst>
          </p:cNvPr>
          <p:cNvSpPr txBox="1">
            <a:spLocks noGrp="1"/>
          </p:cNvSpPr>
          <p:nvPr>
            <p:ph type="title"/>
          </p:nvPr>
        </p:nvSpPr>
        <p:spPr>
          <a:xfrm>
            <a:off x="747925" y="-109268"/>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7" name="Shape 292">
            <a:extLst>
              <a:ext uri="{FF2B5EF4-FFF2-40B4-BE49-F238E27FC236}">
                <a16:creationId xmlns:a16="http://schemas.microsoft.com/office/drawing/2014/main" id="{BFDF73F0-0B29-48F6-A67D-BEB6B6EDA49C}"/>
              </a:ext>
            </a:extLst>
          </p:cNvPr>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Tree>
    <p:extLst>
      <p:ext uri="{BB962C8B-B14F-4D97-AF65-F5344CB8AC3E}">
        <p14:creationId xmlns:p14="http://schemas.microsoft.com/office/powerpoint/2010/main" val="333584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90"/>
        <p:cNvGrpSpPr/>
        <p:nvPr/>
      </p:nvGrpSpPr>
      <p:grpSpPr>
        <a:xfrm>
          <a:off x="0" y="0"/>
          <a:ext cx="0" cy="0"/>
          <a:chOff x="0" y="0"/>
          <a:chExt cx="0" cy="0"/>
        </a:xfrm>
      </p:grpSpPr>
      <p:sp>
        <p:nvSpPr>
          <p:cNvPr id="292" name="Shape 292"/>
          <p:cNvSpPr txBox="1">
            <a:spLocks noGrp="1"/>
          </p:cNvSpPr>
          <p:nvPr>
            <p:ph type="body" idx="1"/>
          </p:nvPr>
        </p:nvSpPr>
        <p:spPr>
          <a:xfrm>
            <a:off x="747925" y="216310"/>
            <a:ext cx="6140400" cy="4697327"/>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063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27" name="Shape 327"/>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31800" lvl="0" indent="-3429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328" name="Shape 328"/>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283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476"/>
        <p:cNvGrpSpPr/>
        <p:nvPr/>
      </p:nvGrpSpPr>
      <p:grpSpPr>
        <a:xfrm>
          <a:off x="0" y="0"/>
          <a:ext cx="0" cy="0"/>
          <a:chOff x="0" y="0"/>
          <a:chExt cx="0" cy="0"/>
        </a:xfrm>
      </p:grpSpPr>
      <p:sp>
        <p:nvSpPr>
          <p:cNvPr id="45" name="Shape 248">
            <a:extLst>
              <a:ext uri="{FF2B5EF4-FFF2-40B4-BE49-F238E27FC236}">
                <a16:creationId xmlns:a16="http://schemas.microsoft.com/office/drawing/2014/main" id="{5C0AA65E-F6F7-4173-9CAD-E4E3D6595BF7}"/>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49">
            <a:extLst>
              <a:ext uri="{FF2B5EF4-FFF2-40B4-BE49-F238E27FC236}">
                <a16:creationId xmlns:a16="http://schemas.microsoft.com/office/drawing/2014/main" id="{D329F791-42AC-4C3D-BA60-DC0394DF0815}"/>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50">
            <a:extLst>
              <a:ext uri="{FF2B5EF4-FFF2-40B4-BE49-F238E27FC236}">
                <a16:creationId xmlns:a16="http://schemas.microsoft.com/office/drawing/2014/main" id="{C4704A19-6CA3-467F-BEAB-329DCFA79F2B}"/>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1">
            <a:extLst>
              <a:ext uri="{FF2B5EF4-FFF2-40B4-BE49-F238E27FC236}">
                <a16:creationId xmlns:a16="http://schemas.microsoft.com/office/drawing/2014/main" id="{8275D89C-738E-4510-BD1C-9FEE7DCE6687}"/>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3">
            <a:extLst>
              <a:ext uri="{FF2B5EF4-FFF2-40B4-BE49-F238E27FC236}">
                <a16:creationId xmlns:a16="http://schemas.microsoft.com/office/drawing/2014/main" id="{250ACD6A-F99F-4F97-945D-746A7D13F61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4">
            <a:extLst>
              <a:ext uri="{FF2B5EF4-FFF2-40B4-BE49-F238E27FC236}">
                <a16:creationId xmlns:a16="http://schemas.microsoft.com/office/drawing/2014/main" id="{32D83F1B-E817-4927-B2BF-13CEBA9827C9}"/>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5">
            <a:extLst>
              <a:ext uri="{FF2B5EF4-FFF2-40B4-BE49-F238E27FC236}">
                <a16:creationId xmlns:a16="http://schemas.microsoft.com/office/drawing/2014/main" id="{20A3A173-5C8A-4509-93A0-60217941388C}"/>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6">
            <a:extLst>
              <a:ext uri="{FF2B5EF4-FFF2-40B4-BE49-F238E27FC236}">
                <a16:creationId xmlns:a16="http://schemas.microsoft.com/office/drawing/2014/main" id="{9C2335E8-5CF9-4946-9DBD-970A7372DD79}"/>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7">
            <a:extLst>
              <a:ext uri="{FF2B5EF4-FFF2-40B4-BE49-F238E27FC236}">
                <a16:creationId xmlns:a16="http://schemas.microsoft.com/office/drawing/2014/main" id="{4B46374C-1D15-4BB7-8A95-21B2468F2D24}"/>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8">
            <a:extLst>
              <a:ext uri="{FF2B5EF4-FFF2-40B4-BE49-F238E27FC236}">
                <a16:creationId xmlns:a16="http://schemas.microsoft.com/office/drawing/2014/main" id="{E3BA5BE3-F080-47BA-B3D6-3FCA02C5C197}"/>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9">
            <a:extLst>
              <a:ext uri="{FF2B5EF4-FFF2-40B4-BE49-F238E27FC236}">
                <a16:creationId xmlns:a16="http://schemas.microsoft.com/office/drawing/2014/main" id="{1103B35C-1C0D-4C2B-9C62-304DF150EACB}"/>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60">
            <a:extLst>
              <a:ext uri="{FF2B5EF4-FFF2-40B4-BE49-F238E27FC236}">
                <a16:creationId xmlns:a16="http://schemas.microsoft.com/office/drawing/2014/main" id="{F9D82C06-536B-4D71-BD3B-45F3951F4898}"/>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1">
            <a:extLst>
              <a:ext uri="{FF2B5EF4-FFF2-40B4-BE49-F238E27FC236}">
                <a16:creationId xmlns:a16="http://schemas.microsoft.com/office/drawing/2014/main" id="{13C881BA-9C06-4C0E-B1C9-504FD3D15640}"/>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2">
            <a:extLst>
              <a:ext uri="{FF2B5EF4-FFF2-40B4-BE49-F238E27FC236}">
                <a16:creationId xmlns:a16="http://schemas.microsoft.com/office/drawing/2014/main" id="{7574DC21-C28B-4FC9-B6AB-05C595C5F39D}"/>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3">
            <a:extLst>
              <a:ext uri="{FF2B5EF4-FFF2-40B4-BE49-F238E27FC236}">
                <a16:creationId xmlns:a16="http://schemas.microsoft.com/office/drawing/2014/main" id="{D70257BD-DBD0-45CC-B257-B20CCB311EA4}"/>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4">
            <a:extLst>
              <a:ext uri="{FF2B5EF4-FFF2-40B4-BE49-F238E27FC236}">
                <a16:creationId xmlns:a16="http://schemas.microsoft.com/office/drawing/2014/main" id="{7889ECD1-9F29-494B-BF27-DE823B29D270}"/>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5">
            <a:extLst>
              <a:ext uri="{FF2B5EF4-FFF2-40B4-BE49-F238E27FC236}">
                <a16:creationId xmlns:a16="http://schemas.microsoft.com/office/drawing/2014/main" id="{C4F19DBC-307D-4499-A880-3D6CDFA009B2}"/>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6">
            <a:extLst>
              <a:ext uri="{FF2B5EF4-FFF2-40B4-BE49-F238E27FC236}">
                <a16:creationId xmlns:a16="http://schemas.microsoft.com/office/drawing/2014/main" id="{E680E56A-2E58-48E3-A6B2-9AC3ADEE4043}"/>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7">
            <a:extLst>
              <a:ext uri="{FF2B5EF4-FFF2-40B4-BE49-F238E27FC236}">
                <a16:creationId xmlns:a16="http://schemas.microsoft.com/office/drawing/2014/main" id="{534F6D93-1AA9-483D-9737-C0F7C8B78BAC}"/>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8">
            <a:extLst>
              <a:ext uri="{FF2B5EF4-FFF2-40B4-BE49-F238E27FC236}">
                <a16:creationId xmlns:a16="http://schemas.microsoft.com/office/drawing/2014/main" id="{3E9A4C11-9A36-4BED-9BEE-54C3BF2F8920}"/>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70">
            <a:extLst>
              <a:ext uri="{FF2B5EF4-FFF2-40B4-BE49-F238E27FC236}">
                <a16:creationId xmlns:a16="http://schemas.microsoft.com/office/drawing/2014/main" id="{690D65C9-A201-48EF-B866-4D9C03D4500E}"/>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3">
            <a:extLst>
              <a:ext uri="{FF2B5EF4-FFF2-40B4-BE49-F238E27FC236}">
                <a16:creationId xmlns:a16="http://schemas.microsoft.com/office/drawing/2014/main" id="{6B34695D-3FB0-464E-92E6-87932F60AD0A}"/>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4">
            <a:extLst>
              <a:ext uri="{FF2B5EF4-FFF2-40B4-BE49-F238E27FC236}">
                <a16:creationId xmlns:a16="http://schemas.microsoft.com/office/drawing/2014/main" id="{65E46ED2-7363-48D9-9A75-6337E36F81FE}"/>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5">
            <a:extLst>
              <a:ext uri="{FF2B5EF4-FFF2-40B4-BE49-F238E27FC236}">
                <a16:creationId xmlns:a16="http://schemas.microsoft.com/office/drawing/2014/main" id="{D973F3C3-8C82-4609-9847-2BE3CF4B505E}"/>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7">
            <a:extLst>
              <a:ext uri="{FF2B5EF4-FFF2-40B4-BE49-F238E27FC236}">
                <a16:creationId xmlns:a16="http://schemas.microsoft.com/office/drawing/2014/main" id="{06361BE4-2B64-43AD-9A50-BF1DEF7C4150}"/>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8">
            <a:extLst>
              <a:ext uri="{FF2B5EF4-FFF2-40B4-BE49-F238E27FC236}">
                <a16:creationId xmlns:a16="http://schemas.microsoft.com/office/drawing/2014/main" id="{9C010E15-D4D3-4BF9-A18F-EA19085E4E79}"/>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9">
            <a:extLst>
              <a:ext uri="{FF2B5EF4-FFF2-40B4-BE49-F238E27FC236}">
                <a16:creationId xmlns:a16="http://schemas.microsoft.com/office/drawing/2014/main" id="{56BCC3F2-A630-46BE-A68E-B3F0877029DF}"/>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80">
            <a:extLst>
              <a:ext uri="{FF2B5EF4-FFF2-40B4-BE49-F238E27FC236}">
                <a16:creationId xmlns:a16="http://schemas.microsoft.com/office/drawing/2014/main" id="{8DD17EB5-E23C-404E-BAB2-418FE7FA53C5}"/>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1">
            <a:extLst>
              <a:ext uri="{FF2B5EF4-FFF2-40B4-BE49-F238E27FC236}">
                <a16:creationId xmlns:a16="http://schemas.microsoft.com/office/drawing/2014/main" id="{C1610600-1A6F-48EC-857F-8C58D0F5CE21}"/>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2">
            <a:extLst>
              <a:ext uri="{FF2B5EF4-FFF2-40B4-BE49-F238E27FC236}">
                <a16:creationId xmlns:a16="http://schemas.microsoft.com/office/drawing/2014/main" id="{2022AAEC-D89A-495E-AD2A-3945A3E829A4}"/>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3">
            <a:extLst>
              <a:ext uri="{FF2B5EF4-FFF2-40B4-BE49-F238E27FC236}">
                <a16:creationId xmlns:a16="http://schemas.microsoft.com/office/drawing/2014/main" id="{ACE0A285-4031-43F6-AA10-3210BF695E8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4">
            <a:extLst>
              <a:ext uri="{FF2B5EF4-FFF2-40B4-BE49-F238E27FC236}">
                <a16:creationId xmlns:a16="http://schemas.microsoft.com/office/drawing/2014/main" id="{7B16002A-5731-4953-BCEE-539D329F6F0A}"/>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77" name="Shape 285">
            <a:extLst>
              <a:ext uri="{FF2B5EF4-FFF2-40B4-BE49-F238E27FC236}">
                <a16:creationId xmlns:a16="http://schemas.microsoft.com/office/drawing/2014/main" id="{9A474902-EBF2-46D0-93D1-9FDE226FE9C4}"/>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6">
            <a:extLst>
              <a:ext uri="{FF2B5EF4-FFF2-40B4-BE49-F238E27FC236}">
                <a16:creationId xmlns:a16="http://schemas.microsoft.com/office/drawing/2014/main" id="{F24A4946-CE49-49FF-94A4-2F1FA2F86A6B}"/>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7">
            <a:extLst>
              <a:ext uri="{FF2B5EF4-FFF2-40B4-BE49-F238E27FC236}">
                <a16:creationId xmlns:a16="http://schemas.microsoft.com/office/drawing/2014/main" id="{871ACBA8-0EDD-4F8D-A2CA-D2B804F765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8">
            <a:extLst>
              <a:ext uri="{FF2B5EF4-FFF2-40B4-BE49-F238E27FC236}">
                <a16:creationId xmlns:a16="http://schemas.microsoft.com/office/drawing/2014/main" id="{917EA7C9-A923-47F0-AE4C-825DE07BA9A8}"/>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9">
            <a:extLst>
              <a:ext uri="{FF2B5EF4-FFF2-40B4-BE49-F238E27FC236}">
                <a16:creationId xmlns:a16="http://schemas.microsoft.com/office/drawing/2014/main" id="{65D90BF5-1D1B-4F06-81C8-D28B1F8F40CC}"/>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82" name="Shape 272">
            <a:extLst>
              <a:ext uri="{FF2B5EF4-FFF2-40B4-BE49-F238E27FC236}">
                <a16:creationId xmlns:a16="http://schemas.microsoft.com/office/drawing/2014/main" id="{682141FE-25DB-45A7-800B-DA4A6AB9437E}"/>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3" name="Shape 266">
            <a:extLst>
              <a:ext uri="{FF2B5EF4-FFF2-40B4-BE49-F238E27FC236}">
                <a16:creationId xmlns:a16="http://schemas.microsoft.com/office/drawing/2014/main" id="{41E0902D-6625-4C23-AFD9-36B23D6BA0F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0">
            <a:extLst>
              <a:ext uri="{FF2B5EF4-FFF2-40B4-BE49-F238E27FC236}">
                <a16:creationId xmlns:a16="http://schemas.microsoft.com/office/drawing/2014/main" id="{9C52A166-6CA3-48DB-8701-634359AF84AD}"/>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4">
            <a:extLst>
              <a:ext uri="{FF2B5EF4-FFF2-40B4-BE49-F238E27FC236}">
                <a16:creationId xmlns:a16="http://schemas.microsoft.com/office/drawing/2014/main" id="{FFE33A31-8A3F-4B14-83E7-341ABEDD3EF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5">
            <a:extLst>
              <a:ext uri="{FF2B5EF4-FFF2-40B4-BE49-F238E27FC236}">
                <a16:creationId xmlns:a16="http://schemas.microsoft.com/office/drawing/2014/main" id="{F475E480-A164-4F9C-94CB-70B817EB708A}"/>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7" name="Picture 86">
            <a:extLst>
              <a:ext uri="{FF2B5EF4-FFF2-40B4-BE49-F238E27FC236}">
                <a16:creationId xmlns:a16="http://schemas.microsoft.com/office/drawing/2014/main" id="{B6363852-1BA7-436A-89C5-E413017EEB86}"/>
              </a:ext>
            </a:extLst>
          </p:cNvPr>
          <p:cNvPicPr>
            <a:picLocks noChangeAspect="1"/>
          </p:cNvPicPr>
          <p:nvPr userDrawn="1"/>
        </p:nvPicPr>
        <p:blipFill>
          <a:blip r:embed="rId2"/>
          <a:stretch>
            <a:fillRect/>
          </a:stretch>
        </p:blipFill>
        <p:spPr>
          <a:xfrm>
            <a:off x="3898722" y="117984"/>
            <a:ext cx="1346555" cy="520776"/>
          </a:xfrm>
          <a:prstGeom prst="rect">
            <a:avLst/>
          </a:prstGeom>
        </p:spPr>
      </p:pic>
      <p:pic>
        <p:nvPicPr>
          <p:cNvPr id="89" name="Picture 88">
            <a:extLst>
              <a:ext uri="{FF2B5EF4-FFF2-40B4-BE49-F238E27FC236}">
                <a16:creationId xmlns:a16="http://schemas.microsoft.com/office/drawing/2014/main" id="{1547ED66-3F16-4324-B6D3-FD1FC10EF4A4}"/>
              </a:ext>
            </a:extLst>
          </p:cNvPr>
          <p:cNvPicPr>
            <a:picLocks noChangeAspect="1"/>
          </p:cNvPicPr>
          <p:nvPr userDrawn="1"/>
        </p:nvPicPr>
        <p:blipFill>
          <a:blip r:embed="rId3"/>
          <a:stretch>
            <a:fillRect/>
          </a:stretch>
        </p:blipFill>
        <p:spPr>
          <a:xfrm>
            <a:off x="2425567" y="838773"/>
            <a:ext cx="3744166" cy="3817161"/>
          </a:xfrm>
          <a:prstGeom prst="rect">
            <a:avLst/>
          </a:prstGeom>
        </p:spPr>
      </p:pic>
    </p:spTree>
    <p:extLst>
      <p:ext uri="{BB962C8B-B14F-4D97-AF65-F5344CB8AC3E}">
        <p14:creationId xmlns:p14="http://schemas.microsoft.com/office/powerpoint/2010/main" val="38573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518E037-8DF7-4A32-A944-F28D52092DEC}"/>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4888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dirty="0"/>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dirty="0"/>
          </a:p>
        </p:txBody>
      </p:sp>
      <p:sp>
        <p:nvSpPr>
          <p:cNvPr id="160" name="Shape 160"/>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8224684"/>
      </p:ext>
    </p:extLst>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72" r:id="rId4"/>
    <p:sldLayoutId id="2147483664" r:id="rId5"/>
    <p:sldLayoutId id="2147483674"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35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NUL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CC37-2CCE-49F6-9768-6211FAADE93D}"/>
              </a:ext>
            </a:extLst>
          </p:cNvPr>
          <p:cNvSpPr>
            <a:spLocks noGrp="1"/>
          </p:cNvSpPr>
          <p:nvPr>
            <p:ph type="ctrTitle"/>
          </p:nvPr>
        </p:nvSpPr>
        <p:spPr/>
        <p:txBody>
          <a:bodyPr/>
          <a:lstStyle/>
          <a:p>
            <a:r>
              <a:rPr lang="en-US" b="0" dirty="0"/>
              <a:t>Ohm's Law and LED Basics</a:t>
            </a:r>
            <a:endParaRPr lang="en-IN" b="0" dirty="0"/>
          </a:p>
        </p:txBody>
      </p:sp>
    </p:spTree>
    <p:extLst>
      <p:ext uri="{BB962C8B-B14F-4D97-AF65-F5344CB8AC3E}">
        <p14:creationId xmlns:p14="http://schemas.microsoft.com/office/powerpoint/2010/main" val="384556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lvl="0"/>
            <a:fld id="{00000000-1234-1234-1234-123412341234}" type="slidenum">
              <a:rPr lang="en" smtClean="0"/>
              <a:pPr lvl="0"/>
              <a:t>10</a:t>
            </a:fld>
            <a:endParaRPr lang="en"/>
          </a:p>
        </p:txBody>
      </p:sp>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IN" dirty="0"/>
              <a:t>LED</a:t>
            </a:r>
          </a:p>
        </p:txBody>
      </p:sp>
      <p:sp>
        <p:nvSpPr>
          <p:cNvPr id="6" name="Text Placeholder 2">
            <a:extLst>
              <a:ext uri="{FF2B5EF4-FFF2-40B4-BE49-F238E27FC236}">
                <a16:creationId xmlns:a16="http://schemas.microsoft.com/office/drawing/2014/main" id="{3E48394C-D720-4B3A-8161-15C5727F6A0B}"/>
              </a:ext>
            </a:extLst>
          </p:cNvPr>
          <p:cNvSpPr>
            <a:spLocks noGrp="1"/>
          </p:cNvSpPr>
          <p:nvPr>
            <p:ph type="body" idx="1"/>
          </p:nvPr>
        </p:nvSpPr>
        <p:spPr/>
        <p:txBody>
          <a:bodyPr/>
          <a:lstStyle/>
          <a:p>
            <a:r>
              <a:rPr lang="en-US" dirty="0"/>
              <a:t>LEDs are like tiny light-bulbs which glow when current passes through them.</a:t>
            </a:r>
          </a:p>
        </p:txBody>
      </p:sp>
      <p:pic>
        <p:nvPicPr>
          <p:cNvPr id="7" name="Picture 6">
            <a:extLst>
              <a:ext uri="{FF2B5EF4-FFF2-40B4-BE49-F238E27FC236}">
                <a16:creationId xmlns:a16="http://schemas.microsoft.com/office/drawing/2014/main" id="{66BCA5DA-F60E-4924-A76B-6E7D05B62EE2}"/>
              </a:ext>
            </a:extLst>
          </p:cNvPr>
          <p:cNvPicPr>
            <a:picLocks noChangeAspect="1"/>
          </p:cNvPicPr>
          <p:nvPr/>
        </p:nvPicPr>
        <p:blipFill>
          <a:blip r:embed="rId2"/>
          <a:stretch>
            <a:fillRect/>
          </a:stretch>
        </p:blipFill>
        <p:spPr>
          <a:xfrm>
            <a:off x="2324239" y="1939825"/>
            <a:ext cx="2975276" cy="2975276"/>
          </a:xfrm>
          <a:prstGeom prst="rect">
            <a:avLst/>
          </a:prstGeom>
        </p:spPr>
      </p:pic>
    </p:spTree>
    <p:extLst>
      <p:ext uri="{BB962C8B-B14F-4D97-AF65-F5344CB8AC3E}">
        <p14:creationId xmlns:p14="http://schemas.microsoft.com/office/powerpoint/2010/main" val="422777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97698F-7819-4FAB-9663-96286F5637AD}"/>
              </a:ext>
            </a:extLst>
          </p:cNvPr>
          <p:cNvPicPr>
            <a:picLocks noChangeAspect="1"/>
          </p:cNvPicPr>
          <p:nvPr/>
        </p:nvPicPr>
        <p:blipFill>
          <a:blip r:embed="rId2"/>
          <a:stretch>
            <a:fillRect/>
          </a:stretch>
        </p:blipFill>
        <p:spPr>
          <a:xfrm>
            <a:off x="4709928" y="2979864"/>
            <a:ext cx="2733333" cy="2095238"/>
          </a:xfrm>
          <a:prstGeom prst="rect">
            <a:avLst/>
          </a:prstGeom>
        </p:spPr>
      </p:pic>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lvl="0"/>
            <a:fld id="{00000000-1234-1234-1234-123412341234}" type="slidenum">
              <a:rPr lang="en" smtClean="0"/>
              <a:pPr lvl="0"/>
              <a:t>11</a:t>
            </a:fld>
            <a:endParaRPr lang="en"/>
          </a:p>
        </p:txBody>
      </p:sp>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IN" dirty="0"/>
              <a:t>Properties of LED</a:t>
            </a:r>
          </a:p>
        </p:txBody>
      </p:sp>
      <p:sp>
        <p:nvSpPr>
          <p:cNvPr id="6" name="Text Placeholder 2">
            <a:extLst>
              <a:ext uri="{FF2B5EF4-FFF2-40B4-BE49-F238E27FC236}">
                <a16:creationId xmlns:a16="http://schemas.microsoft.com/office/drawing/2014/main" id="{3E48394C-D720-4B3A-8161-15C5727F6A0B}"/>
              </a:ext>
            </a:extLst>
          </p:cNvPr>
          <p:cNvSpPr>
            <a:spLocks noGrp="1"/>
          </p:cNvSpPr>
          <p:nvPr>
            <p:ph type="body" idx="1"/>
          </p:nvPr>
        </p:nvSpPr>
        <p:spPr/>
        <p:txBody>
          <a:bodyPr/>
          <a:lstStyle/>
          <a:p>
            <a:r>
              <a:rPr lang="en-US" b="1" dirty="0"/>
              <a:t>Polarity</a:t>
            </a:r>
            <a:r>
              <a:rPr lang="en-US" dirty="0"/>
              <a:t>: current flows only in one direction positive side (anode) to the negative side (cathode) and like many other electronic components, LEDs have them too. Connecting them in reverse may blow up the LED.</a:t>
            </a:r>
          </a:p>
          <a:p>
            <a:r>
              <a:rPr lang="en-US" b="1" dirty="0"/>
              <a:t>Intensity</a:t>
            </a:r>
            <a:r>
              <a:rPr lang="en-US" dirty="0"/>
              <a:t>: more the current, brighter the LED.</a:t>
            </a:r>
          </a:p>
          <a:p>
            <a:r>
              <a:rPr lang="en-US" b="1" dirty="0"/>
              <a:t>Safety</a:t>
            </a:r>
            <a:r>
              <a:rPr lang="en-US" dirty="0"/>
              <a:t>: If you pass too much current</a:t>
            </a:r>
            <a:br>
              <a:rPr lang="en-US" dirty="0"/>
            </a:br>
            <a:r>
              <a:rPr lang="en-US" dirty="0"/>
              <a:t>through the LED, it may blow up. For LEDs, </a:t>
            </a:r>
            <a:br>
              <a:rPr lang="en-US" dirty="0"/>
            </a:br>
            <a:r>
              <a:rPr lang="en-US" dirty="0"/>
              <a:t>this is usually around 20 mA </a:t>
            </a:r>
            <a:br>
              <a:rPr lang="en-US" dirty="0"/>
            </a:br>
            <a:r>
              <a:rPr lang="en-US" dirty="0"/>
              <a:t>(1A = 1000 mA or milliamperes).</a:t>
            </a:r>
          </a:p>
        </p:txBody>
      </p:sp>
    </p:spTree>
    <p:extLst>
      <p:ext uri="{BB962C8B-B14F-4D97-AF65-F5344CB8AC3E}">
        <p14:creationId xmlns:p14="http://schemas.microsoft.com/office/powerpoint/2010/main" val="68764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43489-CD2F-45BD-B8FB-14D7EF365342}"/>
              </a:ext>
            </a:extLst>
          </p:cNvPr>
          <p:cNvSpPr>
            <a:spLocks noGrp="1"/>
          </p:cNvSpPr>
          <p:nvPr>
            <p:ph type="body" idx="1"/>
          </p:nvPr>
        </p:nvSpPr>
        <p:spPr/>
        <p:txBody>
          <a:bodyPr/>
          <a:lstStyle/>
          <a:p>
            <a:r>
              <a:rPr lang="en-US" dirty="0"/>
              <a:t>LED Circuit</a:t>
            </a:r>
            <a:endParaRPr lang="en-IN" dirty="0"/>
          </a:p>
        </p:txBody>
      </p:sp>
      <p:sp>
        <p:nvSpPr>
          <p:cNvPr id="3" name="Slide Number Placeholder 2">
            <a:extLst>
              <a:ext uri="{FF2B5EF4-FFF2-40B4-BE49-F238E27FC236}">
                <a16:creationId xmlns:a16="http://schemas.microsoft.com/office/drawing/2014/main" id="{AAC2E943-6EE2-4958-B432-88A312D74960}"/>
              </a:ext>
            </a:extLst>
          </p:cNvPr>
          <p:cNvSpPr>
            <a:spLocks noGrp="1"/>
          </p:cNvSpPr>
          <p:nvPr>
            <p:ph type="sldNum" idx="12"/>
          </p:nvPr>
        </p:nvSpPr>
        <p:spPr/>
        <p:txBody>
          <a:bodyPr/>
          <a:lstStyle/>
          <a:p>
            <a:pPr lvl="0"/>
            <a:fld id="{00000000-1234-1234-1234-123412341234}" type="slidenum">
              <a:rPr lang="en" smtClean="0"/>
              <a:pPr lvl="0"/>
              <a:t>12</a:t>
            </a:fld>
            <a:endParaRPr lang="en"/>
          </a:p>
        </p:txBody>
      </p:sp>
    </p:spTree>
    <p:extLst>
      <p:ext uri="{BB962C8B-B14F-4D97-AF65-F5344CB8AC3E}">
        <p14:creationId xmlns:p14="http://schemas.microsoft.com/office/powerpoint/2010/main" val="217246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lvl="0"/>
            <a:fld id="{00000000-1234-1234-1234-123412341234}" type="slidenum">
              <a:rPr lang="en" smtClean="0"/>
              <a:pPr lvl="0"/>
              <a:t>13</a:t>
            </a:fld>
            <a:endParaRPr lang="en"/>
          </a:p>
        </p:txBody>
      </p:sp>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IN" dirty="0"/>
              <a:t>Breadboard</a:t>
            </a:r>
          </a:p>
        </p:txBody>
      </p:sp>
      <p:sp>
        <p:nvSpPr>
          <p:cNvPr id="6" name="Text Placeholder 2">
            <a:extLst>
              <a:ext uri="{FF2B5EF4-FFF2-40B4-BE49-F238E27FC236}">
                <a16:creationId xmlns:a16="http://schemas.microsoft.com/office/drawing/2014/main" id="{3E48394C-D720-4B3A-8161-15C5727F6A0B}"/>
              </a:ext>
            </a:extLst>
          </p:cNvPr>
          <p:cNvSpPr>
            <a:spLocks noGrp="1"/>
          </p:cNvSpPr>
          <p:nvPr>
            <p:ph type="body" idx="1"/>
          </p:nvPr>
        </p:nvSpPr>
        <p:spPr/>
        <p:txBody>
          <a:bodyPr/>
          <a:lstStyle/>
          <a:p>
            <a:r>
              <a:rPr lang="en-US" dirty="0"/>
              <a:t>A breadboard is a solderless device for temporary prototype with electronics and test circuit designs. </a:t>
            </a:r>
          </a:p>
          <a:p>
            <a:pPr lvl="1"/>
            <a:endParaRPr lang="en-US" dirty="0"/>
          </a:p>
        </p:txBody>
      </p:sp>
      <p:pic>
        <p:nvPicPr>
          <p:cNvPr id="5" name="Picture 4">
            <a:extLst>
              <a:ext uri="{FF2B5EF4-FFF2-40B4-BE49-F238E27FC236}">
                <a16:creationId xmlns:a16="http://schemas.microsoft.com/office/drawing/2014/main" id="{860D74B1-0628-4740-AF04-1AD8C394100F}"/>
              </a:ext>
            </a:extLst>
          </p:cNvPr>
          <p:cNvPicPr>
            <a:picLocks noChangeAspect="1"/>
          </p:cNvPicPr>
          <p:nvPr/>
        </p:nvPicPr>
        <p:blipFill>
          <a:blip r:embed="rId2"/>
          <a:stretch>
            <a:fillRect/>
          </a:stretch>
        </p:blipFill>
        <p:spPr>
          <a:xfrm>
            <a:off x="1755380" y="1916366"/>
            <a:ext cx="4487457" cy="3002109"/>
          </a:xfrm>
          <a:prstGeom prst="rect">
            <a:avLst/>
          </a:prstGeom>
        </p:spPr>
      </p:pic>
    </p:spTree>
    <p:extLst>
      <p:ext uri="{BB962C8B-B14F-4D97-AF65-F5344CB8AC3E}">
        <p14:creationId xmlns:p14="http://schemas.microsoft.com/office/powerpoint/2010/main" val="345250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lvl="0"/>
            <a:fld id="{00000000-1234-1234-1234-123412341234}" type="slidenum">
              <a:rPr lang="en" smtClean="0"/>
              <a:pPr lvl="0"/>
              <a:t>14</a:t>
            </a:fld>
            <a:endParaRPr lang="en"/>
          </a:p>
        </p:txBody>
      </p:sp>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IN" dirty="0"/>
              <a:t>Breadboard</a:t>
            </a:r>
          </a:p>
        </p:txBody>
      </p:sp>
      <p:sp>
        <p:nvSpPr>
          <p:cNvPr id="7" name="Text Placeholder 6">
            <a:extLst>
              <a:ext uri="{FF2B5EF4-FFF2-40B4-BE49-F238E27FC236}">
                <a16:creationId xmlns:a16="http://schemas.microsoft.com/office/drawing/2014/main" id="{CE3EF213-BCF4-4294-A89E-9C6F6CA2252A}"/>
              </a:ext>
            </a:extLst>
          </p:cNvPr>
          <p:cNvSpPr>
            <a:spLocks noGrp="1"/>
          </p:cNvSpPr>
          <p:nvPr>
            <p:ph type="body" idx="1"/>
          </p:nvPr>
        </p:nvSpPr>
        <p:spPr/>
        <p:txBody>
          <a:bodyPr/>
          <a:lstStyle/>
          <a:p>
            <a:r>
              <a:rPr lang="en-IN" dirty="0"/>
              <a:t>evive also has breadboard to make circuits.</a:t>
            </a:r>
          </a:p>
        </p:txBody>
      </p:sp>
      <p:pic>
        <p:nvPicPr>
          <p:cNvPr id="5" name="Picture 4">
            <a:extLst>
              <a:ext uri="{FF2B5EF4-FFF2-40B4-BE49-F238E27FC236}">
                <a16:creationId xmlns:a16="http://schemas.microsoft.com/office/drawing/2014/main" id="{5A82741D-831E-4FA3-ABA7-C54561028556}"/>
              </a:ext>
            </a:extLst>
          </p:cNvPr>
          <p:cNvPicPr>
            <a:picLocks noChangeAspect="1"/>
          </p:cNvPicPr>
          <p:nvPr/>
        </p:nvPicPr>
        <p:blipFill>
          <a:blip r:embed="rId2"/>
          <a:stretch>
            <a:fillRect/>
          </a:stretch>
        </p:blipFill>
        <p:spPr>
          <a:xfrm>
            <a:off x="1873045" y="1318177"/>
            <a:ext cx="3890159" cy="3825323"/>
          </a:xfrm>
          <a:prstGeom prst="rect">
            <a:avLst/>
          </a:prstGeom>
        </p:spPr>
      </p:pic>
    </p:spTree>
    <p:extLst>
      <p:ext uri="{BB962C8B-B14F-4D97-AF65-F5344CB8AC3E}">
        <p14:creationId xmlns:p14="http://schemas.microsoft.com/office/powerpoint/2010/main" val="423792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76A2FD-8F69-45A5-A8A6-BDBF59214FF3}"/>
              </a:ext>
            </a:extLst>
          </p:cNvPr>
          <p:cNvSpPr>
            <a:spLocks noGrp="1"/>
          </p:cNvSpPr>
          <p:nvPr>
            <p:ph type="sldNum" idx="12"/>
          </p:nvPr>
        </p:nvSpPr>
        <p:spPr/>
        <p:txBody>
          <a:bodyPr/>
          <a:lstStyle/>
          <a:p>
            <a:pPr lvl="0"/>
            <a:fld id="{00000000-1234-1234-1234-123412341234}" type="slidenum">
              <a:rPr lang="en" smtClean="0"/>
              <a:pPr lvl="0"/>
              <a:t>15</a:t>
            </a:fld>
            <a:endParaRPr lang="en"/>
          </a:p>
        </p:txBody>
      </p:sp>
      <p:sp>
        <p:nvSpPr>
          <p:cNvPr id="2" name="Title 1">
            <a:extLst>
              <a:ext uri="{FF2B5EF4-FFF2-40B4-BE49-F238E27FC236}">
                <a16:creationId xmlns:a16="http://schemas.microsoft.com/office/drawing/2014/main" id="{0F7D64E3-D4B9-4396-9D53-0D32697B5CD5}"/>
              </a:ext>
            </a:extLst>
          </p:cNvPr>
          <p:cNvSpPr>
            <a:spLocks noGrp="1"/>
          </p:cNvSpPr>
          <p:nvPr>
            <p:ph type="title"/>
          </p:nvPr>
        </p:nvSpPr>
        <p:spPr/>
        <p:txBody>
          <a:bodyPr/>
          <a:lstStyle/>
          <a:p>
            <a:r>
              <a:rPr lang="en-IN" dirty="0"/>
              <a:t>Power Module of </a:t>
            </a:r>
            <a:r>
              <a:rPr lang="en-IN" dirty="0" err="1"/>
              <a:t>evive</a:t>
            </a:r>
            <a:endParaRPr lang="en-IN" dirty="0"/>
          </a:p>
        </p:txBody>
      </p:sp>
      <p:sp>
        <p:nvSpPr>
          <p:cNvPr id="7" name="Text Placeholder 6">
            <a:extLst>
              <a:ext uri="{FF2B5EF4-FFF2-40B4-BE49-F238E27FC236}">
                <a16:creationId xmlns:a16="http://schemas.microsoft.com/office/drawing/2014/main" id="{BAB43681-B2FB-4E75-A3FA-110555760A25}"/>
              </a:ext>
            </a:extLst>
          </p:cNvPr>
          <p:cNvSpPr>
            <a:spLocks noGrp="1"/>
          </p:cNvSpPr>
          <p:nvPr>
            <p:ph type="body" idx="1"/>
          </p:nvPr>
        </p:nvSpPr>
        <p:spPr/>
        <p:txBody>
          <a:bodyPr/>
          <a:lstStyle/>
          <a:p>
            <a:r>
              <a:rPr lang="en-IN" dirty="0"/>
              <a:t>You can take 5V voltage output from evive Power module.</a:t>
            </a:r>
          </a:p>
        </p:txBody>
      </p:sp>
      <p:pic>
        <p:nvPicPr>
          <p:cNvPr id="5" name="Picture 4">
            <a:extLst>
              <a:ext uri="{FF2B5EF4-FFF2-40B4-BE49-F238E27FC236}">
                <a16:creationId xmlns:a16="http://schemas.microsoft.com/office/drawing/2014/main" id="{8BAE1A4C-C242-410F-92C7-E64F5103A698}"/>
              </a:ext>
            </a:extLst>
          </p:cNvPr>
          <p:cNvPicPr>
            <a:picLocks noChangeAspect="1"/>
          </p:cNvPicPr>
          <p:nvPr/>
        </p:nvPicPr>
        <p:blipFill rotWithShape="1">
          <a:blip r:embed="rId2"/>
          <a:srcRect l="21193" t="40357" r="20544" b="36286"/>
          <a:stretch/>
        </p:blipFill>
        <p:spPr>
          <a:xfrm>
            <a:off x="631284" y="1850085"/>
            <a:ext cx="6373682" cy="2555152"/>
          </a:xfrm>
          <a:prstGeom prst="rect">
            <a:avLst/>
          </a:prstGeom>
        </p:spPr>
      </p:pic>
    </p:spTree>
    <p:extLst>
      <p:ext uri="{BB962C8B-B14F-4D97-AF65-F5344CB8AC3E}">
        <p14:creationId xmlns:p14="http://schemas.microsoft.com/office/powerpoint/2010/main" val="2238151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lvl="0"/>
            <a:fld id="{00000000-1234-1234-1234-123412341234}" type="slidenum">
              <a:rPr lang="en" smtClean="0"/>
              <a:pPr lvl="0"/>
              <a:t>16</a:t>
            </a:fld>
            <a:endParaRPr lang="en"/>
          </a:p>
        </p:txBody>
      </p:sp>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IN" dirty="0"/>
              <a:t>LED Circuit</a:t>
            </a:r>
          </a:p>
        </p:txBody>
      </p:sp>
      <p:sp>
        <p:nvSpPr>
          <p:cNvPr id="6" name="Text Placeholder 5">
            <a:extLst>
              <a:ext uri="{FF2B5EF4-FFF2-40B4-BE49-F238E27FC236}">
                <a16:creationId xmlns:a16="http://schemas.microsoft.com/office/drawing/2014/main" id="{0082C467-0D9A-4B12-8D00-63ED3E185BF2}"/>
              </a:ext>
            </a:extLst>
          </p:cNvPr>
          <p:cNvSpPr>
            <a:spLocks noGrp="1"/>
          </p:cNvSpPr>
          <p:nvPr>
            <p:ph type="body" idx="1"/>
          </p:nvPr>
        </p:nvSpPr>
        <p:spPr/>
        <p:txBody>
          <a:bodyPr/>
          <a:lstStyle/>
          <a:p>
            <a:r>
              <a:rPr lang="en-IN" dirty="0"/>
              <a:t>Make the circuit. But what should be the resistor value?</a:t>
            </a:r>
          </a:p>
        </p:txBody>
      </p:sp>
      <p:pic>
        <p:nvPicPr>
          <p:cNvPr id="7" name="Picture 6">
            <a:extLst>
              <a:ext uri="{FF2B5EF4-FFF2-40B4-BE49-F238E27FC236}">
                <a16:creationId xmlns:a16="http://schemas.microsoft.com/office/drawing/2014/main" id="{983B507A-0503-46F6-A08D-130443C02A0C}"/>
              </a:ext>
            </a:extLst>
          </p:cNvPr>
          <p:cNvPicPr>
            <a:picLocks noChangeAspect="1"/>
          </p:cNvPicPr>
          <p:nvPr/>
        </p:nvPicPr>
        <p:blipFill>
          <a:blip r:embed="rId2"/>
          <a:stretch>
            <a:fillRect/>
          </a:stretch>
        </p:blipFill>
        <p:spPr>
          <a:xfrm>
            <a:off x="1886948" y="1373213"/>
            <a:ext cx="4342266" cy="3630166"/>
          </a:xfrm>
          <a:prstGeom prst="rect">
            <a:avLst/>
          </a:prstGeom>
        </p:spPr>
      </p:pic>
    </p:spTree>
    <p:extLst>
      <p:ext uri="{BB962C8B-B14F-4D97-AF65-F5344CB8AC3E}">
        <p14:creationId xmlns:p14="http://schemas.microsoft.com/office/powerpoint/2010/main" val="3552147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lvl="0"/>
            <a:fld id="{00000000-1234-1234-1234-123412341234}" type="slidenum">
              <a:rPr lang="en" smtClean="0"/>
              <a:pPr lvl="0"/>
              <a:t>17</a:t>
            </a:fld>
            <a:endParaRPr lang="en"/>
          </a:p>
        </p:txBody>
      </p:sp>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IN" dirty="0"/>
              <a:t>Calculating the resistor value</a:t>
            </a:r>
          </a:p>
        </p:txBody>
      </p:sp>
      <p:sp>
        <p:nvSpPr>
          <p:cNvPr id="6" name="Text Placeholder 2">
            <a:extLst>
              <a:ext uri="{FF2B5EF4-FFF2-40B4-BE49-F238E27FC236}">
                <a16:creationId xmlns:a16="http://schemas.microsoft.com/office/drawing/2014/main" id="{3E48394C-D720-4B3A-8161-15C5727F6A0B}"/>
              </a:ext>
            </a:extLst>
          </p:cNvPr>
          <p:cNvSpPr>
            <a:spLocks noGrp="1"/>
          </p:cNvSpPr>
          <p:nvPr>
            <p:ph type="body" idx="1"/>
          </p:nvPr>
        </p:nvSpPr>
        <p:spPr>
          <a:xfrm>
            <a:off x="747924" y="837874"/>
            <a:ext cx="6395825" cy="4075763"/>
          </a:xfrm>
        </p:spPr>
        <p:txBody>
          <a:bodyPr/>
          <a:lstStyle/>
          <a:p>
            <a:r>
              <a:rPr lang="en-US" dirty="0"/>
              <a:t>LED works at 2V and evive is supplying 5V, if we include a resistor in the circuit, voltage across its terminals will be equal to 3V. </a:t>
            </a:r>
          </a:p>
          <a:p>
            <a:r>
              <a:rPr lang="en-US" dirty="0"/>
              <a:t>Since you don’t want the current to be more than 20mA, required resistance can be found using Ohm’s Law, which says V = I * R.</a:t>
            </a:r>
          </a:p>
          <a:p>
            <a:r>
              <a:rPr lang="en-US" dirty="0"/>
              <a:t>R = V/I = 3V/20mA = 3V / (20A/1000) = 3000V/20A = 150</a:t>
            </a:r>
            <a:r>
              <a:rPr lang="el-GR" dirty="0"/>
              <a:t>Ω</a:t>
            </a:r>
            <a:endParaRPr lang="en-US" dirty="0"/>
          </a:p>
          <a:p>
            <a:r>
              <a:rPr lang="en-US" dirty="0"/>
              <a:t>Anything greater than </a:t>
            </a:r>
            <a:r>
              <a:rPr lang="en-US" b="1" dirty="0"/>
              <a:t>150Ω</a:t>
            </a:r>
            <a:r>
              <a:rPr lang="en-US" dirty="0"/>
              <a:t> will work and keep the current below 20 mA.</a:t>
            </a:r>
          </a:p>
        </p:txBody>
      </p:sp>
    </p:spTree>
    <p:extLst>
      <p:ext uri="{BB962C8B-B14F-4D97-AF65-F5344CB8AC3E}">
        <p14:creationId xmlns:p14="http://schemas.microsoft.com/office/powerpoint/2010/main" val="2929840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lvl="0"/>
            <a:fld id="{00000000-1234-1234-1234-123412341234}" type="slidenum">
              <a:rPr lang="en" smtClean="0"/>
              <a:pPr lvl="0"/>
              <a:t>18</a:t>
            </a:fld>
            <a:endParaRPr lang="en"/>
          </a:p>
        </p:txBody>
      </p:sp>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IN" dirty="0"/>
              <a:t>LED Circuit</a:t>
            </a:r>
          </a:p>
        </p:txBody>
      </p:sp>
      <p:sp>
        <p:nvSpPr>
          <p:cNvPr id="6" name="Text Placeholder 5">
            <a:extLst>
              <a:ext uri="{FF2B5EF4-FFF2-40B4-BE49-F238E27FC236}">
                <a16:creationId xmlns:a16="http://schemas.microsoft.com/office/drawing/2014/main" id="{0082C467-0D9A-4B12-8D00-63ED3E185BF2}"/>
              </a:ext>
            </a:extLst>
          </p:cNvPr>
          <p:cNvSpPr>
            <a:spLocks noGrp="1"/>
          </p:cNvSpPr>
          <p:nvPr>
            <p:ph type="body" idx="1"/>
          </p:nvPr>
        </p:nvSpPr>
        <p:spPr/>
        <p:txBody>
          <a:bodyPr/>
          <a:lstStyle/>
          <a:p>
            <a:r>
              <a:rPr lang="en-US" dirty="0"/>
              <a:t>Put the 220Ω resistor in the circuit to glow the LED.</a:t>
            </a:r>
          </a:p>
        </p:txBody>
      </p:sp>
      <p:pic>
        <p:nvPicPr>
          <p:cNvPr id="7" name="Picture 6">
            <a:extLst>
              <a:ext uri="{FF2B5EF4-FFF2-40B4-BE49-F238E27FC236}">
                <a16:creationId xmlns:a16="http://schemas.microsoft.com/office/drawing/2014/main" id="{983B507A-0503-46F6-A08D-130443C02A0C}"/>
              </a:ext>
            </a:extLst>
          </p:cNvPr>
          <p:cNvPicPr>
            <a:picLocks noChangeAspect="1"/>
          </p:cNvPicPr>
          <p:nvPr/>
        </p:nvPicPr>
        <p:blipFill>
          <a:blip r:embed="rId2"/>
          <a:stretch>
            <a:fillRect/>
          </a:stretch>
        </p:blipFill>
        <p:spPr>
          <a:xfrm>
            <a:off x="1886948" y="1373213"/>
            <a:ext cx="4342266" cy="3630166"/>
          </a:xfrm>
          <a:prstGeom prst="rect">
            <a:avLst/>
          </a:prstGeom>
        </p:spPr>
      </p:pic>
    </p:spTree>
    <p:extLst>
      <p:ext uri="{BB962C8B-B14F-4D97-AF65-F5344CB8AC3E}">
        <p14:creationId xmlns:p14="http://schemas.microsoft.com/office/powerpoint/2010/main" val="3808296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lvl="0"/>
            <a:fld id="{00000000-1234-1234-1234-123412341234}" type="slidenum">
              <a:rPr lang="en" smtClean="0"/>
              <a:pPr lvl="0"/>
              <a:t>19</a:t>
            </a:fld>
            <a:endParaRPr lang="en"/>
          </a:p>
        </p:txBody>
      </p:sp>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IN" dirty="0"/>
              <a:t>LED Circuit</a:t>
            </a:r>
          </a:p>
        </p:txBody>
      </p:sp>
      <p:sp>
        <p:nvSpPr>
          <p:cNvPr id="6" name="Text Placeholder 5">
            <a:extLst>
              <a:ext uri="{FF2B5EF4-FFF2-40B4-BE49-F238E27FC236}">
                <a16:creationId xmlns:a16="http://schemas.microsoft.com/office/drawing/2014/main" id="{0082C467-0D9A-4B12-8D00-63ED3E185BF2}"/>
              </a:ext>
            </a:extLst>
          </p:cNvPr>
          <p:cNvSpPr>
            <a:spLocks noGrp="1"/>
          </p:cNvSpPr>
          <p:nvPr>
            <p:ph type="body" idx="1"/>
          </p:nvPr>
        </p:nvSpPr>
        <p:spPr/>
        <p:txBody>
          <a:bodyPr/>
          <a:lstStyle/>
          <a:p>
            <a:r>
              <a:rPr lang="en-US" dirty="0"/>
              <a:t>Change the resistor to see how the brightness of the LED changes.</a:t>
            </a:r>
          </a:p>
        </p:txBody>
      </p:sp>
      <p:pic>
        <p:nvPicPr>
          <p:cNvPr id="7" name="Picture 6">
            <a:extLst>
              <a:ext uri="{FF2B5EF4-FFF2-40B4-BE49-F238E27FC236}">
                <a16:creationId xmlns:a16="http://schemas.microsoft.com/office/drawing/2014/main" id="{983B507A-0503-46F6-A08D-130443C02A0C}"/>
              </a:ext>
            </a:extLst>
          </p:cNvPr>
          <p:cNvPicPr>
            <a:picLocks noChangeAspect="1"/>
          </p:cNvPicPr>
          <p:nvPr/>
        </p:nvPicPr>
        <p:blipFill>
          <a:blip r:embed="rId2"/>
          <a:stretch>
            <a:fillRect/>
          </a:stretch>
        </p:blipFill>
        <p:spPr>
          <a:xfrm>
            <a:off x="2546059" y="1373213"/>
            <a:ext cx="4342266" cy="3630166"/>
          </a:xfrm>
          <a:prstGeom prst="rect">
            <a:avLst/>
          </a:prstGeom>
        </p:spPr>
      </p:pic>
    </p:spTree>
    <p:extLst>
      <p:ext uri="{BB962C8B-B14F-4D97-AF65-F5344CB8AC3E}">
        <p14:creationId xmlns:p14="http://schemas.microsoft.com/office/powerpoint/2010/main" val="11843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2</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Introduction</a:t>
            </a:r>
            <a:endParaRPr lang="en-IN" dirty="0"/>
          </a:p>
        </p:txBody>
      </p:sp>
      <p:sp>
        <p:nvSpPr>
          <p:cNvPr id="3" name="Text Placeholder 2">
            <a:extLst>
              <a:ext uri="{FF2B5EF4-FFF2-40B4-BE49-F238E27FC236}">
                <a16:creationId xmlns:a16="http://schemas.microsoft.com/office/drawing/2014/main" id="{78AAAF96-5117-4571-8348-3955C51E7DCD}"/>
              </a:ext>
            </a:extLst>
          </p:cNvPr>
          <p:cNvSpPr>
            <a:spLocks noGrp="1"/>
          </p:cNvSpPr>
          <p:nvPr>
            <p:ph type="body" idx="1"/>
          </p:nvPr>
        </p:nvSpPr>
        <p:spPr/>
        <p:txBody>
          <a:bodyPr/>
          <a:lstStyle/>
          <a:p>
            <a:r>
              <a:rPr lang="en-US" b="1" dirty="0"/>
              <a:t>Voltage</a:t>
            </a:r>
            <a:r>
              <a:rPr lang="en-US" dirty="0"/>
              <a:t> is nothing but a type of force that a power source creates at its two ends. This force makes the charge flow around the circuit.</a:t>
            </a:r>
          </a:p>
          <a:p>
            <a:r>
              <a:rPr lang="en-US" dirty="0"/>
              <a:t>The rate of flow of charge is defined as </a:t>
            </a:r>
            <a:r>
              <a:rPr lang="en-US" b="1" dirty="0"/>
              <a:t>current</a:t>
            </a:r>
            <a:r>
              <a:rPr lang="en-US" dirty="0"/>
              <a:t>.</a:t>
            </a:r>
          </a:p>
          <a:p>
            <a:r>
              <a:rPr lang="en-US" dirty="0"/>
              <a:t>The property of any material to resist the flow of charge is called </a:t>
            </a:r>
            <a:r>
              <a:rPr lang="en-US" b="1" dirty="0"/>
              <a:t>resistance</a:t>
            </a:r>
            <a:r>
              <a:rPr lang="en-US" dirty="0"/>
              <a:t>.</a:t>
            </a:r>
          </a:p>
          <a:p>
            <a:r>
              <a:rPr lang="en-US" dirty="0"/>
              <a:t>More the resistance, slower the flow i.e. lesser the current.</a:t>
            </a:r>
            <a:endParaRPr lang="en-IN" dirty="0"/>
          </a:p>
          <a:p>
            <a:endParaRPr lang="en-IN" dirty="0"/>
          </a:p>
          <a:p>
            <a:endParaRPr lang="en-US" dirty="0"/>
          </a:p>
          <a:p>
            <a:endParaRPr lang="en-US" dirty="0"/>
          </a:p>
          <a:p>
            <a:endParaRPr lang="en-US" dirty="0"/>
          </a:p>
          <a:p>
            <a:endParaRPr lang="en-IN" dirty="0"/>
          </a:p>
        </p:txBody>
      </p:sp>
    </p:spTree>
    <p:extLst>
      <p:ext uri="{BB962C8B-B14F-4D97-AF65-F5344CB8AC3E}">
        <p14:creationId xmlns:p14="http://schemas.microsoft.com/office/powerpoint/2010/main" val="4040591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8A9A99-5F97-40B0-9BD9-88F9B9D099E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284342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43489-CD2F-45BD-B8FB-14D7EF365342}"/>
              </a:ext>
            </a:extLst>
          </p:cNvPr>
          <p:cNvSpPr>
            <a:spLocks noGrp="1"/>
          </p:cNvSpPr>
          <p:nvPr>
            <p:ph type="body" idx="1"/>
          </p:nvPr>
        </p:nvSpPr>
        <p:spPr/>
        <p:txBody>
          <a:bodyPr/>
          <a:lstStyle/>
          <a:p>
            <a:r>
              <a:rPr lang="en-US" dirty="0"/>
              <a:t>Ohm’s Law</a:t>
            </a:r>
            <a:endParaRPr lang="en-IN" dirty="0"/>
          </a:p>
        </p:txBody>
      </p:sp>
      <p:sp>
        <p:nvSpPr>
          <p:cNvPr id="3" name="Slide Number Placeholder 2">
            <a:extLst>
              <a:ext uri="{FF2B5EF4-FFF2-40B4-BE49-F238E27FC236}">
                <a16:creationId xmlns:a16="http://schemas.microsoft.com/office/drawing/2014/main" id="{AAC2E943-6EE2-4958-B432-88A312D74960}"/>
              </a:ext>
            </a:extLst>
          </p:cNvPr>
          <p:cNvSpPr>
            <a:spLocks noGrp="1"/>
          </p:cNvSpPr>
          <p:nvPr>
            <p:ph type="sldNum" idx="12"/>
          </p:nvPr>
        </p:nvSpPr>
        <p:spPr/>
        <p:txBody>
          <a:bodyPr/>
          <a:lstStyle/>
          <a:p>
            <a:pPr lvl="0"/>
            <a:fld id="{00000000-1234-1234-1234-123412341234}" type="slidenum">
              <a:rPr lang="en" smtClean="0"/>
              <a:pPr lvl="0"/>
              <a:t>3</a:t>
            </a:fld>
            <a:endParaRPr lang="en"/>
          </a:p>
        </p:txBody>
      </p:sp>
    </p:spTree>
    <p:extLst>
      <p:ext uri="{BB962C8B-B14F-4D97-AF65-F5344CB8AC3E}">
        <p14:creationId xmlns:p14="http://schemas.microsoft.com/office/powerpoint/2010/main" val="228261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lvl="0"/>
            <a:fld id="{00000000-1234-1234-1234-123412341234}" type="slidenum">
              <a:rPr lang="en" smtClean="0"/>
              <a:pPr lvl="0"/>
              <a:t>4</a:t>
            </a:fld>
            <a:endParaRPr lang="en"/>
          </a:p>
        </p:txBody>
      </p:sp>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a:xfrm>
            <a:off x="747924" y="-109268"/>
            <a:ext cx="6338675" cy="857400"/>
          </a:xfrm>
        </p:spPr>
        <p:txBody>
          <a:bodyPr/>
          <a:lstStyle/>
          <a:p>
            <a:r>
              <a:rPr lang="en-US" dirty="0"/>
              <a:t>Relation between Voltage and Current</a:t>
            </a:r>
            <a:endParaRPr lang="en-IN" dirty="0"/>
          </a:p>
        </p:txBody>
      </p:sp>
      <p:sp>
        <p:nvSpPr>
          <p:cNvPr id="6" name="Text Placeholder 2">
            <a:extLst>
              <a:ext uri="{FF2B5EF4-FFF2-40B4-BE49-F238E27FC236}">
                <a16:creationId xmlns:a16="http://schemas.microsoft.com/office/drawing/2014/main" id="{3E48394C-D720-4B3A-8161-15C5727F6A0B}"/>
              </a:ext>
            </a:extLst>
          </p:cNvPr>
          <p:cNvSpPr>
            <a:spLocks noGrp="1"/>
          </p:cNvSpPr>
          <p:nvPr>
            <p:ph type="body" idx="1"/>
          </p:nvPr>
        </p:nvSpPr>
        <p:spPr/>
        <p:txBody>
          <a:bodyPr/>
          <a:lstStyle/>
          <a:p>
            <a:r>
              <a:rPr lang="en-US" dirty="0"/>
              <a:t>When pressure applied by the pump increases the rate of flow of water molecules also increases, when the length and thickness of the pipe is the same.</a:t>
            </a:r>
          </a:p>
          <a:p>
            <a:r>
              <a:rPr lang="en-US" dirty="0"/>
              <a:t>Similarly, in an electronic circuit, the current increases with an increase in voltage, </a:t>
            </a:r>
            <a:br>
              <a:rPr lang="en-US" dirty="0"/>
            </a:br>
            <a:r>
              <a:rPr lang="en-US" dirty="0"/>
              <a:t>and decreases as the </a:t>
            </a:r>
            <a:br>
              <a:rPr lang="en-US" dirty="0"/>
            </a:br>
            <a:r>
              <a:rPr lang="en-US" dirty="0"/>
              <a:t>voltage decreases.</a:t>
            </a:r>
          </a:p>
        </p:txBody>
      </p:sp>
      <p:pic>
        <p:nvPicPr>
          <p:cNvPr id="7" name="Picture 6">
            <a:extLst>
              <a:ext uri="{FF2B5EF4-FFF2-40B4-BE49-F238E27FC236}">
                <a16:creationId xmlns:a16="http://schemas.microsoft.com/office/drawing/2014/main" id="{4D9D2518-FF7B-41D7-B2F2-1D348A0CA7E3}"/>
              </a:ext>
            </a:extLst>
          </p:cNvPr>
          <p:cNvPicPr>
            <a:picLocks noChangeAspect="1"/>
          </p:cNvPicPr>
          <p:nvPr/>
        </p:nvPicPr>
        <p:blipFill>
          <a:blip r:embed="rId2"/>
          <a:stretch>
            <a:fillRect/>
          </a:stretch>
        </p:blipFill>
        <p:spPr>
          <a:xfrm>
            <a:off x="3419593" y="2631599"/>
            <a:ext cx="3518271" cy="2286876"/>
          </a:xfrm>
          <a:prstGeom prst="rect">
            <a:avLst/>
          </a:prstGeom>
        </p:spPr>
      </p:pic>
    </p:spTree>
    <p:extLst>
      <p:ext uri="{BB962C8B-B14F-4D97-AF65-F5344CB8AC3E}">
        <p14:creationId xmlns:p14="http://schemas.microsoft.com/office/powerpoint/2010/main" val="302963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lvl="0"/>
            <a:fld id="{00000000-1234-1234-1234-123412341234}" type="slidenum">
              <a:rPr lang="en" smtClean="0"/>
              <a:pPr lvl="0"/>
              <a:t>5</a:t>
            </a:fld>
            <a:endParaRPr lang="en"/>
          </a:p>
        </p:txBody>
      </p:sp>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IN" dirty="0"/>
              <a:t>Ohm’s Law</a:t>
            </a:r>
          </a:p>
        </p:txBody>
      </p:sp>
      <p:sp>
        <p:nvSpPr>
          <p:cNvPr id="6" name="Text Placeholder 2">
            <a:extLst>
              <a:ext uri="{FF2B5EF4-FFF2-40B4-BE49-F238E27FC236}">
                <a16:creationId xmlns:a16="http://schemas.microsoft.com/office/drawing/2014/main" id="{3E48394C-D720-4B3A-8161-15C5727F6A0B}"/>
              </a:ext>
            </a:extLst>
          </p:cNvPr>
          <p:cNvSpPr>
            <a:spLocks noGrp="1"/>
          </p:cNvSpPr>
          <p:nvPr>
            <p:ph type="body" idx="1"/>
          </p:nvPr>
        </p:nvSpPr>
        <p:spPr/>
        <p:txBody>
          <a:bodyPr/>
          <a:lstStyle/>
          <a:p>
            <a:r>
              <a:rPr lang="en-US" dirty="0"/>
              <a:t>Ohm’s law states that current increases when the voltage increases or when the resistance decreases, it is mathematically expressed as</a:t>
            </a:r>
            <a:endParaRPr lang="en-IN" dirty="0"/>
          </a:p>
          <a:p>
            <a:r>
              <a:rPr lang="en-US" dirty="0"/>
              <a:t>	</a:t>
            </a:r>
            <a:r>
              <a:rPr lang="en-US" b="1" dirty="0"/>
              <a:t>V = I x R</a:t>
            </a:r>
          </a:p>
          <a:p>
            <a:endParaRPr lang="en-US" dirty="0"/>
          </a:p>
        </p:txBody>
      </p:sp>
      <p:pic>
        <p:nvPicPr>
          <p:cNvPr id="5" name="Picture 4">
            <a:extLst>
              <a:ext uri="{FF2B5EF4-FFF2-40B4-BE49-F238E27FC236}">
                <a16:creationId xmlns:a16="http://schemas.microsoft.com/office/drawing/2014/main" id="{969324D3-EE8F-4D22-BE67-AD6F9E8C047A}"/>
              </a:ext>
            </a:extLst>
          </p:cNvPr>
          <p:cNvPicPr>
            <a:picLocks noChangeAspect="1"/>
          </p:cNvPicPr>
          <p:nvPr/>
        </p:nvPicPr>
        <p:blipFill>
          <a:blip r:embed="rId2"/>
          <a:stretch>
            <a:fillRect/>
          </a:stretch>
        </p:blipFill>
        <p:spPr>
          <a:xfrm>
            <a:off x="2772171" y="1939825"/>
            <a:ext cx="3461767" cy="3052853"/>
          </a:xfrm>
          <a:prstGeom prst="rect">
            <a:avLst/>
          </a:prstGeom>
        </p:spPr>
      </p:pic>
    </p:spTree>
    <p:extLst>
      <p:ext uri="{BB962C8B-B14F-4D97-AF65-F5344CB8AC3E}">
        <p14:creationId xmlns:p14="http://schemas.microsoft.com/office/powerpoint/2010/main" val="394515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lvl="0"/>
            <a:fld id="{00000000-1234-1234-1234-123412341234}" type="slidenum">
              <a:rPr lang="en" smtClean="0"/>
              <a:pPr lvl="0"/>
              <a:t>6</a:t>
            </a:fld>
            <a:endParaRPr lang="en"/>
          </a:p>
        </p:txBody>
      </p:sp>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IN" dirty="0"/>
              <a:t>Ohm’s Law</a:t>
            </a:r>
          </a:p>
        </p:txBody>
      </p:sp>
      <p:sp>
        <p:nvSpPr>
          <p:cNvPr id="6" name="Text Placeholder 2">
            <a:extLst>
              <a:ext uri="{FF2B5EF4-FFF2-40B4-BE49-F238E27FC236}">
                <a16:creationId xmlns:a16="http://schemas.microsoft.com/office/drawing/2014/main" id="{3E48394C-D720-4B3A-8161-15C5727F6A0B}"/>
              </a:ext>
            </a:extLst>
          </p:cNvPr>
          <p:cNvSpPr>
            <a:spLocks noGrp="1"/>
          </p:cNvSpPr>
          <p:nvPr>
            <p:ph type="body" idx="1"/>
          </p:nvPr>
        </p:nvSpPr>
        <p:spPr/>
        <p:txBody>
          <a:bodyPr/>
          <a:lstStyle/>
          <a:p>
            <a:r>
              <a:rPr lang="en-US" dirty="0"/>
              <a:t>If battery’s voltage is 1V and resistance of circuit is 1Ω, then the current flowing in the circuit will be 1A, and the relation between these units is expressed as</a:t>
            </a:r>
          </a:p>
          <a:p>
            <a:r>
              <a:rPr lang="en-US" dirty="0"/>
              <a:t>	1V = 1A * 1Ω</a:t>
            </a:r>
          </a:p>
          <a:p>
            <a:endParaRPr lang="en-US" dirty="0"/>
          </a:p>
        </p:txBody>
      </p:sp>
      <p:pic>
        <p:nvPicPr>
          <p:cNvPr id="7" name="Picture 6">
            <a:extLst>
              <a:ext uri="{FF2B5EF4-FFF2-40B4-BE49-F238E27FC236}">
                <a16:creationId xmlns:a16="http://schemas.microsoft.com/office/drawing/2014/main" id="{2028E94B-6E2F-47A2-A777-CA251F2E44DE}"/>
              </a:ext>
            </a:extLst>
          </p:cNvPr>
          <p:cNvPicPr>
            <a:picLocks noChangeAspect="1"/>
          </p:cNvPicPr>
          <p:nvPr/>
        </p:nvPicPr>
        <p:blipFill>
          <a:blip r:embed="rId2"/>
          <a:stretch>
            <a:fillRect/>
          </a:stretch>
        </p:blipFill>
        <p:spPr>
          <a:xfrm>
            <a:off x="3089437" y="2127998"/>
            <a:ext cx="4185716" cy="2790477"/>
          </a:xfrm>
          <a:prstGeom prst="rect">
            <a:avLst/>
          </a:prstGeom>
        </p:spPr>
      </p:pic>
    </p:spTree>
    <p:extLst>
      <p:ext uri="{BB962C8B-B14F-4D97-AF65-F5344CB8AC3E}">
        <p14:creationId xmlns:p14="http://schemas.microsoft.com/office/powerpoint/2010/main" val="139972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lvl="0"/>
            <a:fld id="{00000000-1234-1234-1234-123412341234}" type="slidenum">
              <a:rPr lang="en" smtClean="0"/>
              <a:pPr lvl="0"/>
              <a:t>7</a:t>
            </a:fld>
            <a:endParaRPr lang="en"/>
          </a:p>
        </p:txBody>
      </p:sp>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IN" dirty="0"/>
              <a:t>Using Ohm’s Law</a:t>
            </a:r>
          </a:p>
        </p:txBody>
      </p:sp>
      <p:sp>
        <p:nvSpPr>
          <p:cNvPr id="6" name="Text Placeholder 2">
            <a:extLst>
              <a:ext uri="{FF2B5EF4-FFF2-40B4-BE49-F238E27FC236}">
                <a16:creationId xmlns:a16="http://schemas.microsoft.com/office/drawing/2014/main" id="{3E48394C-D720-4B3A-8161-15C5727F6A0B}"/>
              </a:ext>
            </a:extLst>
          </p:cNvPr>
          <p:cNvSpPr>
            <a:spLocks noGrp="1"/>
          </p:cNvSpPr>
          <p:nvPr>
            <p:ph type="body" idx="1"/>
          </p:nvPr>
        </p:nvSpPr>
        <p:spPr/>
        <p:txBody>
          <a:bodyPr/>
          <a:lstStyle/>
          <a:p>
            <a:r>
              <a:rPr lang="en-US" dirty="0"/>
              <a:t>Suppose you have a simple circuit with a battery of 9V and a resistor. The current in the circuit is 3A.</a:t>
            </a:r>
          </a:p>
          <a:p>
            <a:r>
              <a:rPr lang="en-US" dirty="0"/>
              <a:t>What is the resistance?</a:t>
            </a:r>
          </a:p>
        </p:txBody>
      </p:sp>
      <p:pic>
        <p:nvPicPr>
          <p:cNvPr id="5" name="Picture 4">
            <a:extLst>
              <a:ext uri="{FF2B5EF4-FFF2-40B4-BE49-F238E27FC236}">
                <a16:creationId xmlns:a16="http://schemas.microsoft.com/office/drawing/2014/main" id="{969324D3-EE8F-4D22-BE67-AD6F9E8C047A}"/>
              </a:ext>
            </a:extLst>
          </p:cNvPr>
          <p:cNvPicPr>
            <a:picLocks noChangeAspect="1"/>
          </p:cNvPicPr>
          <p:nvPr/>
        </p:nvPicPr>
        <p:blipFill>
          <a:blip r:embed="rId2"/>
          <a:stretch>
            <a:fillRect/>
          </a:stretch>
        </p:blipFill>
        <p:spPr>
          <a:xfrm>
            <a:off x="3534996" y="1961251"/>
            <a:ext cx="3353329" cy="2957224"/>
          </a:xfrm>
          <a:prstGeom prst="rect">
            <a:avLst/>
          </a:prstGeom>
        </p:spPr>
      </p:pic>
    </p:spTree>
    <p:extLst>
      <p:ext uri="{BB962C8B-B14F-4D97-AF65-F5344CB8AC3E}">
        <p14:creationId xmlns:p14="http://schemas.microsoft.com/office/powerpoint/2010/main" val="196832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lvl="0"/>
            <a:fld id="{00000000-1234-1234-1234-123412341234}" type="slidenum">
              <a:rPr lang="en" smtClean="0"/>
              <a:pPr lvl="0"/>
              <a:t>8</a:t>
            </a:fld>
            <a:endParaRPr lang="en"/>
          </a:p>
        </p:txBody>
      </p:sp>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IN" dirty="0"/>
              <a:t>Using Ohm’s Law</a:t>
            </a:r>
          </a:p>
        </p:txBody>
      </p:sp>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3E48394C-D720-4B3A-8161-15C5727F6A0B}"/>
                  </a:ext>
                </a:extLst>
              </p:cNvPr>
              <p:cNvSpPr>
                <a:spLocks noGrp="1"/>
              </p:cNvSpPr>
              <p:nvPr>
                <p:ph type="body" idx="1"/>
              </p:nvPr>
            </p:nvSpPr>
            <p:spPr/>
            <p:txBody>
              <a:bodyPr/>
              <a:lstStyle/>
              <a:p>
                <a:r>
                  <a:rPr lang="en-US" dirty="0"/>
                  <a:t>Suppose you have a simple circuit with a battery of 9V and a resistor. The current in the circuit is 3A.</a:t>
                </a:r>
              </a:p>
              <a:p>
                <a:r>
                  <a:rPr lang="en-US" dirty="0"/>
                  <a:t>R = </a:t>
                </a:r>
                <a14:m>
                  <m:oMath xmlns:m="http://schemas.openxmlformats.org/officeDocument/2006/math">
                    <m:f>
                      <m:fPr>
                        <m:ctrlPr>
                          <a:rPr lang="en-US" i="1" smtClean="0">
                            <a:latin typeface="Cambria Math" panose="02040503050406030204" pitchFamily="18" charset="0"/>
                          </a:rPr>
                        </m:ctrlPr>
                      </m:fPr>
                      <m:num>
                        <m:r>
                          <a:rPr lang="en-IN" smtClean="0">
                            <a:latin typeface="Cambria Math" panose="02040503050406030204" pitchFamily="18" charset="0"/>
                          </a:rPr>
                          <m:t>𝑉</m:t>
                        </m:r>
                      </m:num>
                      <m:den>
                        <m:r>
                          <a:rPr lang="en-IN" smtClean="0">
                            <a:latin typeface="Cambria Math" panose="02040503050406030204" pitchFamily="18" charset="0"/>
                          </a:rPr>
                          <m:t>𝐼</m:t>
                        </m:r>
                      </m:den>
                    </m:f>
                  </m:oMath>
                </a14:m>
                <a:endParaRPr lang="en-US" dirty="0"/>
              </a:p>
              <a:p>
                <a:r>
                  <a:rPr lang="en-US" dirty="0"/>
                  <a:t>R = 9/3 = 3</a:t>
                </a:r>
                <a:r>
                  <a:rPr lang="el-GR" dirty="0"/>
                  <a:t>Ω</a:t>
                </a:r>
                <a:endParaRPr lang="en-US" dirty="0"/>
              </a:p>
            </p:txBody>
          </p:sp>
        </mc:Choice>
        <mc:Fallback xmlns="">
          <p:sp>
            <p:nvSpPr>
              <p:cNvPr id="6" name="Text Placeholder 2">
                <a:extLst>
                  <a:ext uri="{FF2B5EF4-FFF2-40B4-BE49-F238E27FC236}">
                    <a16:creationId xmlns:a16="http://schemas.microsoft.com/office/drawing/2014/main" id="{3E48394C-D720-4B3A-8161-15C5727F6A0B}"/>
                  </a:ext>
                </a:extLst>
              </p:cNvPr>
              <p:cNvSpPr>
                <a:spLocks noGrp="1" noRot="1" noChangeAspect="1" noMove="1" noResize="1" noEditPoints="1" noAdjustHandles="1" noChangeArrowheads="1" noChangeShapeType="1" noTextEdit="1"/>
              </p:cNvSpPr>
              <p:nvPr>
                <p:ph type="body" idx="1"/>
              </p:nvPr>
            </p:nvSpPr>
            <p:spPr>
              <a:xfrm>
                <a:off x="293677" y="1090263"/>
                <a:ext cx="6815780" cy="3397011"/>
              </a:xfrm>
              <a:blipFill>
                <a:blip r:embed="rId2"/>
                <a:stretch>
                  <a:fillRect l="-268"/>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969324D3-EE8F-4D22-BE67-AD6F9E8C047A}"/>
              </a:ext>
            </a:extLst>
          </p:cNvPr>
          <p:cNvPicPr>
            <a:picLocks noChangeAspect="1"/>
          </p:cNvPicPr>
          <p:nvPr/>
        </p:nvPicPr>
        <p:blipFill>
          <a:blip r:embed="rId3"/>
          <a:stretch>
            <a:fillRect/>
          </a:stretch>
        </p:blipFill>
        <p:spPr>
          <a:xfrm>
            <a:off x="3534996" y="1961251"/>
            <a:ext cx="3353329" cy="2957224"/>
          </a:xfrm>
          <a:prstGeom prst="rect">
            <a:avLst/>
          </a:prstGeom>
        </p:spPr>
      </p:pic>
    </p:spTree>
    <p:extLst>
      <p:ext uri="{BB962C8B-B14F-4D97-AF65-F5344CB8AC3E}">
        <p14:creationId xmlns:p14="http://schemas.microsoft.com/office/powerpoint/2010/main" val="11244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D57028-7185-4FE8-8041-FE950EB6129D}"/>
              </a:ext>
            </a:extLst>
          </p:cNvPr>
          <p:cNvSpPr>
            <a:spLocks noGrp="1"/>
          </p:cNvSpPr>
          <p:nvPr>
            <p:ph type="body" idx="1"/>
          </p:nvPr>
        </p:nvSpPr>
        <p:spPr/>
        <p:txBody>
          <a:bodyPr/>
          <a:lstStyle/>
          <a:p>
            <a:r>
              <a:rPr lang="en-IN" dirty="0"/>
              <a:t>LED</a:t>
            </a:r>
          </a:p>
        </p:txBody>
      </p:sp>
      <p:sp>
        <p:nvSpPr>
          <p:cNvPr id="3" name="Slide Number Placeholder 2">
            <a:extLst>
              <a:ext uri="{FF2B5EF4-FFF2-40B4-BE49-F238E27FC236}">
                <a16:creationId xmlns:a16="http://schemas.microsoft.com/office/drawing/2014/main" id="{8C81BF09-1C8E-4115-9A75-20F778313B8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748741617"/>
      </p:ext>
    </p:extLst>
  </p:cSld>
  <p:clrMapOvr>
    <a:masterClrMapping/>
  </p:clrMapOvr>
</p:sld>
</file>

<file path=ppt/theme/theme1.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583</Words>
  <Application>Microsoft Office PowerPoint</Application>
  <PresentationFormat>On-screen Show (16:9)</PresentationFormat>
  <Paragraphs>70</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Cambria Math</vt:lpstr>
      <vt:lpstr>Dosis</vt:lpstr>
      <vt:lpstr>Arial</vt:lpstr>
      <vt:lpstr>Sniglet</vt:lpstr>
      <vt:lpstr>1_Friar template</vt:lpstr>
      <vt:lpstr>Ohm's Law and LED Basics</vt:lpstr>
      <vt:lpstr>Introduction</vt:lpstr>
      <vt:lpstr>PowerPoint Presentation</vt:lpstr>
      <vt:lpstr>Relation between Voltage and Current</vt:lpstr>
      <vt:lpstr>Ohm’s Law</vt:lpstr>
      <vt:lpstr>Ohm’s Law</vt:lpstr>
      <vt:lpstr>Using Ohm’s Law</vt:lpstr>
      <vt:lpstr>Using Ohm’s Law</vt:lpstr>
      <vt:lpstr>PowerPoint Presentation</vt:lpstr>
      <vt:lpstr>LED</vt:lpstr>
      <vt:lpstr>Properties of LED</vt:lpstr>
      <vt:lpstr>PowerPoint Presentation</vt:lpstr>
      <vt:lpstr>Breadboard</vt:lpstr>
      <vt:lpstr>Breadboard</vt:lpstr>
      <vt:lpstr>Power Module of evive</vt:lpstr>
      <vt:lpstr>LED Circuit</vt:lpstr>
      <vt:lpstr>Calculating the resistor value</vt:lpstr>
      <vt:lpstr>LED Circuit</vt:lpstr>
      <vt:lpstr>LED Circuit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Ohm's Law and LED Basics</dc:title>
  <dc:creator>contact@thestempedia.com</dc:creator>
  <cp:lastModifiedBy>Ravinder Bidhan</cp:lastModifiedBy>
  <cp:revision>130</cp:revision>
  <dcterms:modified xsi:type="dcterms:W3CDTF">2020-03-28T11:11:20Z</dcterms:modified>
</cp:coreProperties>
</file>