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84" r:id="rId2"/>
    <p:sldId id="286" r:id="rId3"/>
    <p:sldId id="377" r:id="rId4"/>
    <p:sldId id="336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17" r:id="rId21"/>
  </p:sldIdLst>
  <p:sldSz cx="9144000" cy="5143500" type="screen16x9"/>
  <p:notesSz cx="6858000" cy="9144000"/>
  <p:embeddedFontLst>
    <p:embeddedFont>
      <p:font typeface="Dosis" panose="020B0604020202020204" charset="0"/>
      <p:regular r:id="rId23"/>
      <p:bold r:id="rId24"/>
    </p:embeddedFont>
    <p:embeddedFont>
      <p:font typeface="Sniglet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F21"/>
    <a:srgbClr val="F2E5E2"/>
    <a:srgbClr val="2A3791"/>
    <a:srgbClr val="18AA45"/>
    <a:srgbClr val="F58220"/>
    <a:srgbClr val="D11F40"/>
    <a:srgbClr val="45BADD"/>
    <a:srgbClr val="FECC0E"/>
    <a:srgbClr val="13AFF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931" y="1141027"/>
            <a:ext cx="8690137" cy="1159800"/>
          </a:xfrm>
        </p:spPr>
        <p:txBody>
          <a:bodyPr/>
          <a:lstStyle/>
          <a:p>
            <a:pPr fontAlgn="ctr"/>
            <a:r>
              <a:rPr lang="en-US" b="0" dirty="0"/>
              <a:t>Smartphone Controlled Robot</a:t>
            </a:r>
            <a:br>
              <a:rPr lang="en-US" b="0" dirty="0"/>
            </a:br>
            <a:r>
              <a:rPr lang="en-US" b="0" dirty="0"/>
              <a:t>Assembly</a:t>
            </a:r>
            <a:endParaRPr lang="en-IN" b="0" dirty="0"/>
          </a:p>
        </p:txBody>
      </p:sp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Now, fit the </a:t>
            </a:r>
            <a:r>
              <a:rPr lang="en-US" dirty="0">
                <a:solidFill>
                  <a:schemeClr val="tx1"/>
                </a:solidFill>
              </a:rPr>
              <a:t>wheels</a:t>
            </a:r>
            <a:r>
              <a:rPr lang="en-US" dirty="0">
                <a:solidFill>
                  <a:srgbClr val="F58220"/>
                </a:solidFill>
              </a:rPr>
              <a:t> into the motor shafts.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D3B82-FA45-477E-8332-33C48EBA32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8889" r="12222" b="16667"/>
          <a:stretch/>
        </p:blipFill>
        <p:spPr>
          <a:xfrm>
            <a:off x="1371629" y="1584231"/>
            <a:ext cx="4892992" cy="29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Now, fit the </a:t>
            </a:r>
            <a:r>
              <a:rPr lang="en-US" dirty="0">
                <a:solidFill>
                  <a:schemeClr val="tx1"/>
                </a:solidFill>
              </a:rPr>
              <a:t>wheels</a:t>
            </a:r>
            <a:r>
              <a:rPr lang="en-US" dirty="0">
                <a:solidFill>
                  <a:srgbClr val="F58220"/>
                </a:solidFill>
              </a:rPr>
              <a:t> into the motor shafts.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15044-3159-41D2-B2DD-7763ABC3D4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7778" r="12222" b="20000"/>
          <a:stretch/>
        </p:blipFill>
        <p:spPr>
          <a:xfrm>
            <a:off x="1201883" y="1557695"/>
            <a:ext cx="5232483" cy="30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Mount the </a:t>
            </a:r>
            <a:r>
              <a:rPr lang="en-US" dirty="0">
                <a:solidFill>
                  <a:schemeClr val="tx1"/>
                </a:solidFill>
              </a:rPr>
              <a:t>M3 standoffs (20 mm) </a:t>
            </a:r>
            <a:r>
              <a:rPr lang="en-US" dirty="0">
                <a:solidFill>
                  <a:srgbClr val="F58220"/>
                </a:solidFill>
              </a:rPr>
              <a:t>on the chassis using </a:t>
            </a:r>
            <a:r>
              <a:rPr lang="en-US" dirty="0">
                <a:solidFill>
                  <a:schemeClr val="tx1"/>
                </a:solidFill>
              </a:rPr>
              <a:t>M3 bolts of 8mm </a:t>
            </a:r>
            <a:r>
              <a:rPr lang="en-US" dirty="0">
                <a:solidFill>
                  <a:srgbClr val="F58220"/>
                </a:solidFill>
              </a:rPr>
              <a:t>length.</a:t>
            </a:r>
            <a:br>
              <a:rPr lang="en-US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D60C9-5DE9-4AAC-9FBD-5C2960D4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986" y="1549399"/>
            <a:ext cx="2559514" cy="1677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CC898-FE45-4343-A243-09B5D5922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5555" r="11111" b="26667"/>
          <a:stretch/>
        </p:blipFill>
        <p:spPr>
          <a:xfrm>
            <a:off x="400914" y="1809697"/>
            <a:ext cx="4612884" cy="28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Mount the </a:t>
            </a:r>
            <a:r>
              <a:rPr lang="en-US" dirty="0">
                <a:solidFill>
                  <a:schemeClr val="tx1"/>
                </a:solidFill>
              </a:rPr>
              <a:t>M3 standoffs (20 mm) </a:t>
            </a:r>
            <a:r>
              <a:rPr lang="en-US" dirty="0">
                <a:solidFill>
                  <a:srgbClr val="F58220"/>
                </a:solidFill>
              </a:rPr>
              <a:t>on the chassis using </a:t>
            </a:r>
            <a:r>
              <a:rPr lang="en-US" dirty="0">
                <a:solidFill>
                  <a:schemeClr val="tx1"/>
                </a:solidFill>
              </a:rPr>
              <a:t>M3 bolts of 8mm </a:t>
            </a:r>
            <a:r>
              <a:rPr lang="en-US" dirty="0">
                <a:solidFill>
                  <a:srgbClr val="F58220"/>
                </a:solidFill>
              </a:rPr>
              <a:t>length.</a:t>
            </a:r>
            <a:br>
              <a:rPr lang="en-US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D60C9-5DE9-4AAC-9FBD-5C2960D4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986" y="1549399"/>
            <a:ext cx="2559514" cy="1677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37EA8-0387-4ED6-980D-8F218C36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5555" r="12222" b="26667"/>
          <a:stretch/>
        </p:blipFill>
        <p:spPr>
          <a:xfrm>
            <a:off x="419150" y="1720850"/>
            <a:ext cx="4762092" cy="301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Bring the </a:t>
            </a:r>
            <a:r>
              <a:rPr lang="en-US" dirty="0">
                <a:solidFill>
                  <a:schemeClr val="tx1"/>
                </a:solidFill>
              </a:rPr>
              <a:t>Castor</a:t>
            </a:r>
            <a:r>
              <a:rPr lang="en-US" dirty="0">
                <a:solidFill>
                  <a:srgbClr val="F58220"/>
                </a:solidFill>
              </a:rPr>
              <a:t> on top of the </a:t>
            </a:r>
            <a:r>
              <a:rPr lang="en-US" dirty="0">
                <a:solidFill>
                  <a:schemeClr val="tx1"/>
                </a:solidFill>
              </a:rPr>
              <a:t>standoffs</a:t>
            </a:r>
            <a:r>
              <a:rPr lang="en-US" dirty="0">
                <a:solidFill>
                  <a:srgbClr val="F58220"/>
                </a:solidFill>
              </a:rPr>
              <a:t> in the configuration shown and fasten using </a:t>
            </a:r>
            <a:r>
              <a:rPr lang="en-US" dirty="0">
                <a:solidFill>
                  <a:schemeClr val="tx1"/>
                </a:solidFill>
              </a:rPr>
              <a:t>M3 bolts of 12 mm</a:t>
            </a:r>
            <a:r>
              <a:rPr lang="en-US" dirty="0">
                <a:solidFill>
                  <a:srgbClr val="F58220"/>
                </a:solidFill>
              </a:rPr>
              <a:t> length.</a:t>
            </a:r>
            <a:br>
              <a:rPr lang="en-US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E4460-0A13-457F-A2BB-7E3C2FD80A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2778" r="8889" b="27697"/>
          <a:stretch/>
        </p:blipFill>
        <p:spPr>
          <a:xfrm>
            <a:off x="1331373" y="1695542"/>
            <a:ext cx="4973503" cy="31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5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Bring the </a:t>
            </a:r>
            <a:r>
              <a:rPr lang="en-US" dirty="0">
                <a:solidFill>
                  <a:schemeClr val="tx1"/>
                </a:solidFill>
              </a:rPr>
              <a:t>Castor</a:t>
            </a:r>
            <a:r>
              <a:rPr lang="en-US" dirty="0">
                <a:solidFill>
                  <a:srgbClr val="F58220"/>
                </a:solidFill>
              </a:rPr>
              <a:t> on top of the </a:t>
            </a:r>
            <a:r>
              <a:rPr lang="en-US" dirty="0">
                <a:solidFill>
                  <a:schemeClr val="tx1"/>
                </a:solidFill>
              </a:rPr>
              <a:t>standoffs</a:t>
            </a:r>
            <a:r>
              <a:rPr lang="en-US" dirty="0">
                <a:solidFill>
                  <a:srgbClr val="F58220"/>
                </a:solidFill>
              </a:rPr>
              <a:t> in the configuration shown and fasten using </a:t>
            </a:r>
            <a:r>
              <a:rPr lang="en-US" dirty="0">
                <a:solidFill>
                  <a:schemeClr val="tx1"/>
                </a:solidFill>
              </a:rPr>
              <a:t>M3 bolts of 12 mm</a:t>
            </a:r>
            <a:r>
              <a:rPr lang="en-US" dirty="0">
                <a:solidFill>
                  <a:srgbClr val="F58220"/>
                </a:solidFill>
              </a:rPr>
              <a:t> length.</a:t>
            </a:r>
            <a:br>
              <a:rPr lang="en-US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E981F-2BB7-484E-AD6D-2AD440641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5555" r="10000" b="28889"/>
          <a:stretch/>
        </p:blipFill>
        <p:spPr>
          <a:xfrm>
            <a:off x="1462430" y="1882046"/>
            <a:ext cx="4711390" cy="28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2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Using the holes on the back of </a:t>
            </a:r>
            <a:r>
              <a:rPr lang="en-US" dirty="0">
                <a:solidFill>
                  <a:schemeClr val="tx1"/>
                </a:solidFill>
              </a:rPr>
              <a:t>evive</a:t>
            </a:r>
            <a:r>
              <a:rPr lang="en-US" dirty="0">
                <a:solidFill>
                  <a:srgbClr val="F58220"/>
                </a:solidFill>
              </a:rPr>
              <a:t>, fasten it to the </a:t>
            </a:r>
            <a:r>
              <a:rPr lang="en-US" dirty="0">
                <a:solidFill>
                  <a:schemeClr val="tx1"/>
                </a:solidFill>
              </a:rPr>
              <a:t>chassis</a:t>
            </a:r>
            <a:r>
              <a:rPr lang="en-US" dirty="0">
                <a:solidFill>
                  <a:srgbClr val="F58220"/>
                </a:solidFill>
              </a:rPr>
              <a:t> using </a:t>
            </a:r>
            <a:r>
              <a:rPr lang="en-US" dirty="0">
                <a:solidFill>
                  <a:schemeClr val="tx1"/>
                </a:solidFill>
              </a:rPr>
              <a:t>M3 bolts of 12mm </a:t>
            </a:r>
            <a:r>
              <a:rPr lang="en-US" dirty="0">
                <a:solidFill>
                  <a:srgbClr val="F58220"/>
                </a:solidFill>
              </a:rPr>
              <a:t>length.</a:t>
            </a:r>
            <a:br>
              <a:rPr lang="en-US" dirty="0"/>
            </a:b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2A2708-2E8E-414F-9A37-06603F8C7C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7778" r="13334" b="26724"/>
          <a:stretch/>
        </p:blipFill>
        <p:spPr>
          <a:xfrm>
            <a:off x="1355008" y="1807842"/>
            <a:ext cx="4926233" cy="31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7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Using the holes on the back of </a:t>
            </a:r>
            <a:r>
              <a:rPr lang="en-US" dirty="0">
                <a:solidFill>
                  <a:schemeClr val="tx1"/>
                </a:solidFill>
              </a:rPr>
              <a:t>evive</a:t>
            </a:r>
            <a:r>
              <a:rPr lang="en-US" dirty="0">
                <a:solidFill>
                  <a:srgbClr val="F58220"/>
                </a:solidFill>
              </a:rPr>
              <a:t>, fasten it to the </a:t>
            </a:r>
            <a:r>
              <a:rPr lang="en-US" dirty="0">
                <a:solidFill>
                  <a:schemeClr val="tx1"/>
                </a:solidFill>
              </a:rPr>
              <a:t>chassis</a:t>
            </a:r>
            <a:r>
              <a:rPr lang="en-US" dirty="0">
                <a:solidFill>
                  <a:srgbClr val="F58220"/>
                </a:solidFill>
              </a:rPr>
              <a:t> using </a:t>
            </a:r>
            <a:r>
              <a:rPr lang="en-US" dirty="0">
                <a:solidFill>
                  <a:schemeClr val="tx1"/>
                </a:solidFill>
              </a:rPr>
              <a:t>M3 bolts of 12mm </a:t>
            </a:r>
            <a:r>
              <a:rPr lang="en-US" dirty="0">
                <a:solidFill>
                  <a:srgbClr val="F58220"/>
                </a:solidFill>
              </a:rPr>
              <a:t>length.</a:t>
            </a:r>
            <a:br>
              <a:rPr lang="en-US" dirty="0"/>
            </a:b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DC7A48-AA47-462D-A5A1-2322D78BB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t="17778" r="9318" b="24444"/>
          <a:stretch/>
        </p:blipFill>
        <p:spPr>
          <a:xfrm>
            <a:off x="1613975" y="1740000"/>
            <a:ext cx="4272475" cy="32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33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Using the holes on the back of </a:t>
            </a:r>
            <a:r>
              <a:rPr lang="en-US" dirty="0">
                <a:solidFill>
                  <a:schemeClr val="tx1"/>
                </a:solidFill>
              </a:rPr>
              <a:t>evive</a:t>
            </a:r>
            <a:r>
              <a:rPr lang="en-US" dirty="0">
                <a:solidFill>
                  <a:srgbClr val="F58220"/>
                </a:solidFill>
              </a:rPr>
              <a:t>, fasten it to the </a:t>
            </a:r>
            <a:r>
              <a:rPr lang="en-US" dirty="0">
                <a:solidFill>
                  <a:schemeClr val="tx1"/>
                </a:solidFill>
              </a:rPr>
              <a:t>chassis</a:t>
            </a:r>
            <a:r>
              <a:rPr lang="en-US" dirty="0">
                <a:solidFill>
                  <a:srgbClr val="F58220"/>
                </a:solidFill>
              </a:rPr>
              <a:t> using </a:t>
            </a:r>
            <a:r>
              <a:rPr lang="en-US" dirty="0">
                <a:solidFill>
                  <a:schemeClr val="tx1"/>
                </a:solidFill>
              </a:rPr>
              <a:t>M3 bolts of 12mm </a:t>
            </a:r>
            <a:r>
              <a:rPr lang="en-US" dirty="0">
                <a:solidFill>
                  <a:srgbClr val="F58220"/>
                </a:solidFill>
              </a:rPr>
              <a:t>length.</a:t>
            </a:r>
            <a:br>
              <a:rPr lang="en-US" dirty="0"/>
            </a:b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97393-129A-4807-9DBB-9A5B6DB10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6667" r="8889" b="24444"/>
          <a:stretch/>
        </p:blipFill>
        <p:spPr>
          <a:xfrm>
            <a:off x="1680690" y="1719783"/>
            <a:ext cx="4274870" cy="32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8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EAD275-4C67-49ED-B032-25E0CE2FF9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BBA004-FDE5-4CB2-8F52-29BCD168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Your Robot is Ready 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41D1F-6EBD-4416-84E1-1D0AF2D12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EA8C6-68A9-4C7E-8841-632D6867A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5555" r="14445" b="25555"/>
          <a:stretch/>
        </p:blipFill>
        <p:spPr>
          <a:xfrm>
            <a:off x="1111283" y="890738"/>
            <a:ext cx="5413683" cy="39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54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3CCDA-04CD-4721-972D-BCFFD448AE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312A9B-80B2-46A4-A6C8-B886E98C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24" y="-109268"/>
            <a:ext cx="6383125" cy="857400"/>
          </a:xfrm>
        </p:spPr>
        <p:txBody>
          <a:bodyPr/>
          <a:lstStyle/>
          <a:p>
            <a:r>
              <a:rPr lang="en-US" dirty="0"/>
              <a:t>Smartphone Controlled Robot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67F23-C62C-42F2-AE6D-594230BBC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484726" cy="4075763"/>
          </a:xfrm>
        </p:spPr>
        <p:txBody>
          <a:bodyPr/>
          <a:lstStyle/>
          <a:p>
            <a:r>
              <a:rPr lang="en-US" dirty="0"/>
              <a:t>In a smartphone-controlled robot, the motion of the robot is controlled using the inputs of a smartphone app – Dabble. We will use the gamepad module to control the robot.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CC3B6-874C-4849-B116-584F0DB34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2" t="15182"/>
          <a:stretch/>
        </p:blipFill>
        <p:spPr>
          <a:xfrm>
            <a:off x="1523082" y="2033397"/>
            <a:ext cx="4832807" cy="27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6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9CDC7-9CCE-421B-8B05-0EF5BC9A5D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498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BA1EB5-6AC9-4EAD-BB4C-8293543BE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Assembly of the Robot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5016B3-5FF6-4797-94A6-1400E96841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900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3CCDA-04CD-4721-972D-BCFFD448AE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312A9B-80B2-46A4-A6C8-B886E98C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24" y="-109268"/>
            <a:ext cx="6383125" cy="857400"/>
          </a:xfrm>
        </p:spPr>
        <p:txBody>
          <a:bodyPr/>
          <a:lstStyle/>
          <a:p>
            <a:r>
              <a:rPr lang="en-IN" dirty="0"/>
              <a:t>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0D06E-D0CC-463C-8570-6B8D5D8FA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21993" r="20000" b="20230"/>
          <a:stretch/>
        </p:blipFill>
        <p:spPr>
          <a:xfrm>
            <a:off x="597478" y="886657"/>
            <a:ext cx="1338695" cy="1392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59CFE-6F49-451B-BFB3-8228FC7C9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70" r="35889" b="20595"/>
          <a:stretch/>
        </p:blipFill>
        <p:spPr>
          <a:xfrm>
            <a:off x="2834292" y="802526"/>
            <a:ext cx="1967665" cy="1733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09D458-6066-4F62-BD73-F362089F19D4}"/>
              </a:ext>
            </a:extLst>
          </p:cNvPr>
          <p:cNvSpPr txBox="1"/>
          <p:nvPr/>
        </p:nvSpPr>
        <p:spPr>
          <a:xfrm>
            <a:off x="597478" y="2264587"/>
            <a:ext cx="1338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osis" panose="020B0604020202020204" charset="0"/>
              </a:rPr>
              <a:t>Wheel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74BB0-C6B2-4EC1-88C3-E4D800A50BC2}"/>
              </a:ext>
            </a:extLst>
          </p:cNvPr>
          <p:cNvSpPr txBox="1"/>
          <p:nvPr/>
        </p:nvSpPr>
        <p:spPr>
          <a:xfrm>
            <a:off x="5138390" y="2197409"/>
            <a:ext cx="165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osis" panose="020B0604020202020204" charset="0"/>
              </a:rPr>
              <a:t>Motor</a:t>
            </a:r>
            <a:r>
              <a:rPr lang="en-US" sz="2400" dirty="0"/>
              <a:t> </a:t>
            </a:r>
            <a:r>
              <a:rPr lang="en-US" sz="2000" dirty="0">
                <a:latin typeface="Dosis" panose="020B0604020202020204" charset="0"/>
              </a:rPr>
              <a:t>Bracket</a:t>
            </a:r>
            <a:endParaRPr lang="en-US" sz="2400" dirty="0">
              <a:latin typeface="Dosis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3781B2-9C7A-416B-AC0C-D22498BAB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10143" r="30001" b="11281"/>
          <a:stretch/>
        </p:blipFill>
        <p:spPr>
          <a:xfrm>
            <a:off x="5476571" y="873589"/>
            <a:ext cx="1065842" cy="1387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6E8117-3921-40B2-BA7B-409CE2C7BF64}"/>
              </a:ext>
            </a:extLst>
          </p:cNvPr>
          <p:cNvSpPr txBox="1"/>
          <p:nvPr/>
        </p:nvSpPr>
        <p:spPr>
          <a:xfrm>
            <a:off x="2272606" y="225860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osis" panose="020B0604020202020204" charset="0"/>
              </a:rPr>
              <a:t>DC Motor</a:t>
            </a:r>
            <a:endParaRPr lang="en-US" sz="2400" dirty="0">
              <a:latin typeface="Dosis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F79310-4EE1-44E5-993D-6E7AA721A1C0}"/>
              </a:ext>
            </a:extLst>
          </p:cNvPr>
          <p:cNvSpPr txBox="1"/>
          <p:nvPr/>
        </p:nvSpPr>
        <p:spPr>
          <a:xfrm>
            <a:off x="238125" y="429560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osis" panose="020B0604020202020204" charset="0"/>
              </a:rPr>
              <a:t>Base</a:t>
            </a:r>
            <a:r>
              <a:rPr lang="en-US" sz="2400" dirty="0"/>
              <a:t> </a:t>
            </a:r>
            <a:r>
              <a:rPr lang="en-US" sz="2000" dirty="0">
                <a:latin typeface="Dosis" panose="020B0604020202020204" charset="0"/>
              </a:rPr>
              <a:t>Plate</a:t>
            </a:r>
            <a:endParaRPr lang="en-US" sz="2400" dirty="0">
              <a:latin typeface="Dosis" panose="020B0604020202020204" charset="0"/>
            </a:endParaRPr>
          </a:p>
        </p:txBody>
      </p:sp>
      <p:pic>
        <p:nvPicPr>
          <p:cNvPr id="12" name="Picture 2" descr="Image result for bolt">
            <a:extLst>
              <a:ext uri="{FF2B5EF4-FFF2-40B4-BE49-F238E27FC236}">
                <a16:creationId xmlns:a16="http://schemas.microsoft.com/office/drawing/2014/main" id="{6EDE724A-0EE4-4FD5-8295-D801A441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06" y="3201560"/>
            <a:ext cx="723985" cy="71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lated image">
            <a:extLst>
              <a:ext uri="{FF2B5EF4-FFF2-40B4-BE49-F238E27FC236}">
                <a16:creationId xmlns:a16="http://schemas.microsoft.com/office/drawing/2014/main" id="{63F6C865-22E2-49E5-8637-4B416E661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9469" r="10615" b="18000"/>
          <a:stretch/>
        </p:blipFill>
        <p:spPr bwMode="auto">
          <a:xfrm>
            <a:off x="4219406" y="3431107"/>
            <a:ext cx="837910" cy="6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lated image">
            <a:extLst>
              <a:ext uri="{FF2B5EF4-FFF2-40B4-BE49-F238E27FC236}">
                <a16:creationId xmlns:a16="http://schemas.microsoft.com/office/drawing/2014/main" id="{DCE9AC0B-A874-4843-A095-BE0DFB4A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3667" r="92667">
                        <a14:foregroundMark x1="92667" y1="91333" x2="92667" y2="91333"/>
                        <a14:foregroundMark x1="88000" y1="96333" x2="88000" y2="96333"/>
                        <a14:foregroundMark x1="6667" y1="8000" x2="6667" y2="8000"/>
                        <a14:foregroundMark x1="3667" y1="4000" x2="3667" y2="4000"/>
                        <a14:foregroundMark x1="4333" y1="5000" x2="4333" y2="5000"/>
                        <a14:foregroundMark x1="4667" y1="4333" x2="4667" y2="4333"/>
                        <a14:foregroundMark x1="7000" y1="4333" x2="7000" y2="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5996">
            <a:off x="5531182" y="2884826"/>
            <a:ext cx="1366787" cy="136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E1E958-A683-494E-BD28-60ED114A99B8}"/>
              </a:ext>
            </a:extLst>
          </p:cNvPr>
          <p:cNvSpPr txBox="1"/>
          <p:nvPr/>
        </p:nvSpPr>
        <p:spPr>
          <a:xfrm>
            <a:off x="2307084" y="428913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osis" panose="020B0604020202020204" charset="0"/>
              </a:rPr>
              <a:t>Bolt</a:t>
            </a:r>
            <a:endParaRPr lang="en-US" sz="2400" dirty="0">
              <a:latin typeface="Dosis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3F626-FD50-4B7E-BEF1-8B4040A71E2E}"/>
              </a:ext>
            </a:extLst>
          </p:cNvPr>
          <p:cNvSpPr txBox="1"/>
          <p:nvPr/>
        </p:nvSpPr>
        <p:spPr>
          <a:xfrm>
            <a:off x="3543300" y="427731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osis" panose="020B0604020202020204" charset="0"/>
              </a:rPr>
              <a:t>Nut</a:t>
            </a:r>
            <a:endParaRPr lang="en-US" sz="2400" dirty="0">
              <a:latin typeface="Dosis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AA7E8B-7B87-45D2-8CC2-A8F5C340BF45}"/>
              </a:ext>
            </a:extLst>
          </p:cNvPr>
          <p:cNvSpPr txBox="1"/>
          <p:nvPr/>
        </p:nvSpPr>
        <p:spPr>
          <a:xfrm>
            <a:off x="5298974" y="422071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osis" panose="020B0604020202020204" charset="0"/>
              </a:rPr>
              <a:t>Screw</a:t>
            </a:r>
            <a:r>
              <a:rPr lang="en-US" sz="2400" dirty="0"/>
              <a:t> </a:t>
            </a:r>
            <a:r>
              <a:rPr lang="en-US" sz="2000" dirty="0">
                <a:latin typeface="Dosis" panose="020B0604020202020204" charset="0"/>
              </a:rPr>
              <a:t>Driver</a:t>
            </a:r>
            <a:r>
              <a:rPr lang="en-US" sz="24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4B11D1-1174-4DEE-8077-0C5851984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1" y="2684404"/>
            <a:ext cx="2537252" cy="16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5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B3447C-0CC6-4B19-9869-EB000D306D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0DA52-6666-4586-AB22-250FC0C7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Base Plate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17BBD-97C1-4CF2-A0FB-DB75A3E6D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You will mount the motor clamps and the caster wheel directly to the base plate. You have to mount motor on the opposite side of the evive logo.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40748-4AD1-4ABA-A5DC-D448A2050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735" y="1929763"/>
            <a:ext cx="4690779" cy="30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8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Fix the </a:t>
            </a:r>
            <a:r>
              <a:rPr lang="en-US" dirty="0">
                <a:solidFill>
                  <a:schemeClr val="tx1"/>
                </a:solidFill>
              </a:rPr>
              <a:t>motor mounting brackets </a:t>
            </a:r>
            <a:r>
              <a:rPr lang="en-US" dirty="0">
                <a:solidFill>
                  <a:srgbClr val="F58220"/>
                </a:solidFill>
              </a:rPr>
              <a:t>to the </a:t>
            </a:r>
            <a:r>
              <a:rPr lang="en-US" dirty="0">
                <a:solidFill>
                  <a:schemeClr val="tx1"/>
                </a:solidFill>
              </a:rPr>
              <a:t>chassis</a:t>
            </a:r>
            <a:r>
              <a:rPr lang="en-US" dirty="0">
                <a:solidFill>
                  <a:srgbClr val="F58220"/>
                </a:solidFill>
              </a:rPr>
              <a:t> using </a:t>
            </a:r>
            <a:r>
              <a:rPr lang="en-US" dirty="0">
                <a:solidFill>
                  <a:schemeClr val="tx1"/>
                </a:solidFill>
              </a:rPr>
              <a:t>M3 bolts </a:t>
            </a:r>
            <a:r>
              <a:rPr lang="en-US" dirty="0">
                <a:solidFill>
                  <a:srgbClr val="F58220"/>
                </a:solidFill>
              </a:rPr>
              <a:t>of </a:t>
            </a:r>
            <a:r>
              <a:rPr lang="en-US" dirty="0">
                <a:solidFill>
                  <a:schemeClr val="tx1"/>
                </a:solidFill>
              </a:rPr>
              <a:t>8mm</a:t>
            </a:r>
            <a:r>
              <a:rPr lang="en-US" dirty="0">
                <a:solidFill>
                  <a:srgbClr val="F58220"/>
                </a:solidFill>
              </a:rPr>
              <a:t> length and </a:t>
            </a:r>
            <a:r>
              <a:rPr lang="en-US" dirty="0">
                <a:solidFill>
                  <a:schemeClr val="tx1"/>
                </a:solidFill>
              </a:rPr>
              <a:t>M3 nuts</a:t>
            </a:r>
            <a:r>
              <a:rPr lang="en-US" dirty="0">
                <a:solidFill>
                  <a:srgbClr val="F58220"/>
                </a:solidFill>
              </a:rPr>
              <a:t>.</a:t>
            </a:r>
            <a:br>
              <a:rPr lang="en-US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6CBC5-3960-447A-8248-D8CFE87FB6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40000" r="18889" b="18555"/>
          <a:stretch/>
        </p:blipFill>
        <p:spPr>
          <a:xfrm>
            <a:off x="589596" y="2032501"/>
            <a:ext cx="4634536" cy="2881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D60C9-5DE9-4AAC-9FBD-5C2960D4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86" y="1549399"/>
            <a:ext cx="2559514" cy="16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15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Fix the </a:t>
            </a:r>
            <a:r>
              <a:rPr lang="en-US" dirty="0">
                <a:solidFill>
                  <a:schemeClr val="tx1"/>
                </a:solidFill>
              </a:rPr>
              <a:t>motor mounting brackets </a:t>
            </a:r>
            <a:r>
              <a:rPr lang="en-US" dirty="0">
                <a:solidFill>
                  <a:srgbClr val="F58220"/>
                </a:solidFill>
              </a:rPr>
              <a:t>to the </a:t>
            </a:r>
            <a:r>
              <a:rPr lang="en-US" dirty="0">
                <a:solidFill>
                  <a:schemeClr val="tx1"/>
                </a:solidFill>
              </a:rPr>
              <a:t>chassis</a:t>
            </a:r>
            <a:r>
              <a:rPr lang="en-US" dirty="0">
                <a:solidFill>
                  <a:srgbClr val="F58220"/>
                </a:solidFill>
              </a:rPr>
              <a:t> using </a:t>
            </a:r>
            <a:r>
              <a:rPr lang="en-US" dirty="0">
                <a:solidFill>
                  <a:schemeClr val="tx1"/>
                </a:solidFill>
              </a:rPr>
              <a:t>M3 bolts </a:t>
            </a:r>
            <a:r>
              <a:rPr lang="en-US" dirty="0">
                <a:solidFill>
                  <a:srgbClr val="F58220"/>
                </a:solidFill>
              </a:rPr>
              <a:t>of </a:t>
            </a:r>
            <a:r>
              <a:rPr lang="en-US" dirty="0">
                <a:solidFill>
                  <a:schemeClr val="tx1"/>
                </a:solidFill>
              </a:rPr>
              <a:t>8mm</a:t>
            </a:r>
            <a:r>
              <a:rPr lang="en-US" dirty="0">
                <a:solidFill>
                  <a:srgbClr val="F58220"/>
                </a:solidFill>
              </a:rPr>
              <a:t> length and </a:t>
            </a:r>
            <a:r>
              <a:rPr lang="en-US" dirty="0">
                <a:solidFill>
                  <a:schemeClr val="tx1"/>
                </a:solidFill>
              </a:rPr>
              <a:t>M3 nuts</a:t>
            </a:r>
            <a:r>
              <a:rPr lang="en-US" dirty="0">
                <a:solidFill>
                  <a:srgbClr val="F58220"/>
                </a:solidFill>
              </a:rPr>
              <a:t>.</a:t>
            </a:r>
            <a:br>
              <a:rPr lang="en-US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D60C9-5DE9-4AAC-9FBD-5C2960D4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986" y="1549399"/>
            <a:ext cx="2559514" cy="1677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B43B0-5491-4BC3-A202-72F2933E8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40000" r="18889" b="23334"/>
          <a:stretch/>
        </p:blipFill>
        <p:spPr>
          <a:xfrm>
            <a:off x="555569" y="2246137"/>
            <a:ext cx="4621980" cy="25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6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Attach the two </a:t>
            </a:r>
            <a:r>
              <a:rPr lang="en-US" dirty="0">
                <a:solidFill>
                  <a:schemeClr val="tx1"/>
                </a:solidFill>
              </a:rPr>
              <a:t>motors</a:t>
            </a:r>
            <a:r>
              <a:rPr lang="en-US" dirty="0">
                <a:solidFill>
                  <a:srgbClr val="F58220"/>
                </a:solidFill>
              </a:rPr>
              <a:t>, one to each bracket, side by side and fasten using </a:t>
            </a:r>
            <a:r>
              <a:rPr lang="en-US" dirty="0">
                <a:solidFill>
                  <a:schemeClr val="tx1"/>
                </a:solidFill>
              </a:rPr>
              <a:t>M3 bolts of 25mm length </a:t>
            </a:r>
            <a:r>
              <a:rPr lang="en-US" dirty="0">
                <a:solidFill>
                  <a:srgbClr val="F58220"/>
                </a:solidFill>
              </a:rPr>
              <a:t>and </a:t>
            </a:r>
            <a:r>
              <a:rPr lang="en-US" dirty="0">
                <a:solidFill>
                  <a:schemeClr val="tx1"/>
                </a:solidFill>
              </a:rPr>
              <a:t>M3 nuts</a:t>
            </a:r>
            <a:r>
              <a:rPr lang="en-US" dirty="0">
                <a:solidFill>
                  <a:srgbClr val="F58220"/>
                </a:solidFill>
              </a:rPr>
              <a:t>.</a:t>
            </a:r>
            <a:br>
              <a:rPr lang="en-IN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042B9-4AF8-4BAD-A7DD-64C46A881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8889" r="18889" b="24444"/>
          <a:stretch/>
        </p:blipFill>
        <p:spPr>
          <a:xfrm>
            <a:off x="947113" y="1744684"/>
            <a:ext cx="6049818" cy="31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6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2A7BB-BAA3-4E1E-AB1B-146DADB7B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29649-65F2-4FE3-BAF9-B11BCE43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332E-463F-43ED-A1F2-094C5CDE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58220"/>
                </a:solidFill>
              </a:rPr>
              <a:t>Attach the two </a:t>
            </a:r>
            <a:r>
              <a:rPr lang="en-US" dirty="0">
                <a:solidFill>
                  <a:schemeClr val="tx1"/>
                </a:solidFill>
              </a:rPr>
              <a:t>motors</a:t>
            </a:r>
            <a:r>
              <a:rPr lang="en-US" dirty="0">
                <a:solidFill>
                  <a:srgbClr val="F58220"/>
                </a:solidFill>
              </a:rPr>
              <a:t>, one to each bracket, side by side and fasten using </a:t>
            </a:r>
            <a:r>
              <a:rPr lang="en-US" dirty="0">
                <a:solidFill>
                  <a:schemeClr val="tx1"/>
                </a:solidFill>
              </a:rPr>
              <a:t>M3 bolts of 20mm length </a:t>
            </a:r>
            <a:r>
              <a:rPr lang="en-US" dirty="0">
                <a:solidFill>
                  <a:srgbClr val="F58220"/>
                </a:solidFill>
              </a:rPr>
              <a:t>and </a:t>
            </a:r>
            <a:r>
              <a:rPr lang="en-US" dirty="0">
                <a:solidFill>
                  <a:schemeClr val="tx1"/>
                </a:solidFill>
              </a:rPr>
              <a:t>M3 nuts</a:t>
            </a:r>
            <a:r>
              <a:rPr lang="en-US" dirty="0">
                <a:solidFill>
                  <a:srgbClr val="F58220"/>
                </a:solidFill>
              </a:rPr>
              <a:t>.</a:t>
            </a:r>
            <a:br>
              <a:rPr lang="en-IN" dirty="0">
                <a:solidFill>
                  <a:srgbClr val="F58220"/>
                </a:solidFill>
              </a:rPr>
            </a:b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1767DC-7735-4FB6-9A20-63A1AFE1C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8" y="1593277"/>
            <a:ext cx="6126113" cy="35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46112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399</Words>
  <Application>Microsoft Office PowerPoint</Application>
  <PresentationFormat>On-screen Show (16:9)</PresentationFormat>
  <Paragraphs>60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Sniglet</vt:lpstr>
      <vt:lpstr>Arial</vt:lpstr>
      <vt:lpstr>Dosis</vt:lpstr>
      <vt:lpstr>1_Friar template</vt:lpstr>
      <vt:lpstr>Smartphone Controlled Robot Assembly</vt:lpstr>
      <vt:lpstr>Smartphone Controlled Robot</vt:lpstr>
      <vt:lpstr>PowerPoint Presentation</vt:lpstr>
      <vt:lpstr>Components</vt:lpstr>
      <vt:lpstr>Base Plate</vt:lpstr>
      <vt:lpstr>STEP 1</vt:lpstr>
      <vt:lpstr>STEP 1</vt:lpstr>
      <vt:lpstr>STEP 2</vt:lpstr>
      <vt:lpstr>STEP 2</vt:lpstr>
      <vt:lpstr>STEP 3</vt:lpstr>
      <vt:lpstr>STEP 3</vt:lpstr>
      <vt:lpstr>STEP 4</vt:lpstr>
      <vt:lpstr>STEP 4</vt:lpstr>
      <vt:lpstr>STEP 5</vt:lpstr>
      <vt:lpstr>STEP 5</vt:lpstr>
      <vt:lpstr>STEP 6</vt:lpstr>
      <vt:lpstr>STEP 6</vt:lpstr>
      <vt:lpstr>STEP 6</vt:lpstr>
      <vt:lpstr>Your Robot is Ready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7: Basics of Sensors</dc:title>
  <dc:creator>contact@thestempedia.com</dc:creator>
  <cp:lastModifiedBy>Pankaj Verma</cp:lastModifiedBy>
  <cp:revision>173</cp:revision>
  <dcterms:modified xsi:type="dcterms:W3CDTF">2019-11-10T10:53:06Z</dcterms:modified>
</cp:coreProperties>
</file>