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84" r:id="rId2"/>
    <p:sldId id="464" r:id="rId3"/>
    <p:sldId id="599" r:id="rId4"/>
    <p:sldId id="600" r:id="rId5"/>
    <p:sldId id="604" r:id="rId6"/>
    <p:sldId id="602" r:id="rId7"/>
    <p:sldId id="603" r:id="rId8"/>
    <p:sldId id="601" r:id="rId9"/>
    <p:sldId id="605" r:id="rId10"/>
    <p:sldId id="606" r:id="rId11"/>
    <p:sldId id="607" r:id="rId12"/>
    <p:sldId id="608" r:id="rId13"/>
    <p:sldId id="609" r:id="rId14"/>
    <p:sldId id="610" r:id="rId15"/>
    <p:sldId id="611" r:id="rId16"/>
    <p:sldId id="612" r:id="rId17"/>
    <p:sldId id="613" r:id="rId18"/>
    <p:sldId id="614" r:id="rId19"/>
    <p:sldId id="615" r:id="rId20"/>
    <p:sldId id="616" r:id="rId21"/>
    <p:sldId id="617" r:id="rId22"/>
    <p:sldId id="618" r:id="rId23"/>
    <p:sldId id="619" r:id="rId24"/>
    <p:sldId id="620" r:id="rId25"/>
    <p:sldId id="317" r:id="rId26"/>
  </p:sldIdLst>
  <p:sldSz cx="9144000" cy="5143500" type="screen16x9"/>
  <p:notesSz cx="6858000" cy="9144000"/>
  <p:embeddedFontLst>
    <p:embeddedFont>
      <p:font typeface="Dosis" panose="020B0604020202020204" charset="0"/>
      <p:regular r:id="rId28"/>
      <p:bold r:id="rId29"/>
    </p:embeddedFont>
    <p:embeddedFont>
      <p:font typeface="Sniglet"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50" d="100"/>
          <a:sy n="150" d="100"/>
        </p:scale>
        <p:origin x="510" y="10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15627"/>
            <a:ext cx="8690137" cy="1159800"/>
          </a:xfrm>
        </p:spPr>
        <p:txBody>
          <a:bodyPr/>
          <a:lstStyle/>
          <a:p>
            <a:pPr fontAlgn="ctr"/>
            <a:r>
              <a:rPr lang="en-US" b="0" dirty="0"/>
              <a:t>Introduction </a:t>
            </a:r>
            <a:r>
              <a:rPr lang="en-US" b="0"/>
              <a:t>to Robots</a:t>
            </a:r>
            <a:br>
              <a:rPr lang="en-US" b="0"/>
            </a:br>
            <a:r>
              <a:rPr lang="en-US" b="0"/>
              <a:t>Part 2</a:t>
            </a:r>
            <a:endParaRPr lang="en-IN" b="0" dirty="0"/>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CC53-11A3-4E24-9C0A-1CAC05F7FBEA}"/>
              </a:ext>
            </a:extLst>
          </p:cNvPr>
          <p:cNvSpPr>
            <a:spLocks noGrp="1"/>
          </p:cNvSpPr>
          <p:nvPr>
            <p:ph type="body" idx="1"/>
          </p:nvPr>
        </p:nvSpPr>
        <p:spPr>
          <a:xfrm>
            <a:off x="2159324" y="2161800"/>
            <a:ext cx="4870125" cy="819900"/>
          </a:xfrm>
        </p:spPr>
        <p:txBody>
          <a:bodyPr/>
          <a:lstStyle/>
          <a:p>
            <a:r>
              <a:rPr lang="en-IN" dirty="0"/>
              <a:t>Basic Components of Robot - Brain</a:t>
            </a:r>
          </a:p>
        </p:txBody>
      </p:sp>
      <p:sp>
        <p:nvSpPr>
          <p:cNvPr id="3" name="Slide Number Placeholder 2">
            <a:extLst>
              <a:ext uri="{FF2B5EF4-FFF2-40B4-BE49-F238E27FC236}">
                <a16:creationId xmlns:a16="http://schemas.microsoft.com/office/drawing/2014/main" id="{94D65D3D-4847-4CF3-B4D5-E63C131A67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63123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EFA60-3D3F-440C-93D9-87EA0505C83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8995B084-4C7F-4CFF-B400-1032AF631B5A}"/>
              </a:ext>
            </a:extLst>
          </p:cNvPr>
          <p:cNvSpPr>
            <a:spLocks noGrp="1"/>
          </p:cNvSpPr>
          <p:nvPr>
            <p:ph type="title"/>
          </p:nvPr>
        </p:nvSpPr>
        <p:spPr/>
        <p:txBody>
          <a:bodyPr/>
          <a:lstStyle/>
          <a:p>
            <a:r>
              <a:rPr lang="en-US" dirty="0"/>
              <a:t>THE ‘e-BRAIN’</a:t>
            </a:r>
            <a:endParaRPr lang="en-IN" dirty="0"/>
          </a:p>
        </p:txBody>
      </p:sp>
      <p:sp>
        <p:nvSpPr>
          <p:cNvPr id="4" name="Text Placeholder 3">
            <a:extLst>
              <a:ext uri="{FF2B5EF4-FFF2-40B4-BE49-F238E27FC236}">
                <a16:creationId xmlns:a16="http://schemas.microsoft.com/office/drawing/2014/main" id="{139B856F-0BBB-4386-805B-E31259647FFC}"/>
              </a:ext>
            </a:extLst>
          </p:cNvPr>
          <p:cNvSpPr>
            <a:spLocks noGrp="1"/>
          </p:cNvSpPr>
          <p:nvPr>
            <p:ph type="body" idx="1"/>
          </p:nvPr>
        </p:nvSpPr>
        <p:spPr/>
        <p:txBody>
          <a:bodyPr/>
          <a:lstStyle/>
          <a:p>
            <a:endParaRPr lang="en-IN" dirty="0"/>
          </a:p>
        </p:txBody>
      </p:sp>
      <p:pic>
        <p:nvPicPr>
          <p:cNvPr id="6" name="Picture 5">
            <a:extLst>
              <a:ext uri="{FF2B5EF4-FFF2-40B4-BE49-F238E27FC236}">
                <a16:creationId xmlns:a16="http://schemas.microsoft.com/office/drawing/2014/main" id="{476D6F82-9913-4BE4-A824-6922783186D6}"/>
              </a:ext>
            </a:extLst>
          </p:cNvPr>
          <p:cNvPicPr>
            <a:picLocks noChangeAspect="1"/>
          </p:cNvPicPr>
          <p:nvPr/>
        </p:nvPicPr>
        <p:blipFill>
          <a:blip r:embed="rId2"/>
          <a:stretch>
            <a:fillRect/>
          </a:stretch>
        </p:blipFill>
        <p:spPr>
          <a:xfrm>
            <a:off x="960625" y="1355818"/>
            <a:ext cx="5715000" cy="3219450"/>
          </a:xfrm>
          <a:prstGeom prst="rect">
            <a:avLst/>
          </a:prstGeom>
        </p:spPr>
      </p:pic>
    </p:spTree>
    <p:extLst>
      <p:ext uri="{BB962C8B-B14F-4D97-AF65-F5344CB8AC3E}">
        <p14:creationId xmlns:p14="http://schemas.microsoft.com/office/powerpoint/2010/main" val="398948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A10C9-1748-416E-897B-558FB9FF30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86E04E7B-9928-44D1-A062-5FD16F3EAAA9}"/>
              </a:ext>
            </a:extLst>
          </p:cNvPr>
          <p:cNvSpPr>
            <a:spLocks noGrp="1"/>
          </p:cNvSpPr>
          <p:nvPr>
            <p:ph type="title"/>
          </p:nvPr>
        </p:nvSpPr>
        <p:spPr/>
        <p:txBody>
          <a:bodyPr/>
          <a:lstStyle/>
          <a:p>
            <a:r>
              <a:rPr lang="en-US" dirty="0"/>
              <a:t>THE ‘e-BRAIN’</a:t>
            </a:r>
            <a:endParaRPr lang="en-IN" dirty="0"/>
          </a:p>
        </p:txBody>
      </p:sp>
      <p:sp>
        <p:nvSpPr>
          <p:cNvPr id="4" name="Text Placeholder 3">
            <a:extLst>
              <a:ext uri="{FF2B5EF4-FFF2-40B4-BE49-F238E27FC236}">
                <a16:creationId xmlns:a16="http://schemas.microsoft.com/office/drawing/2014/main" id="{E497343D-39C5-421C-894F-1E9B4E4FF3F5}"/>
              </a:ext>
            </a:extLst>
          </p:cNvPr>
          <p:cNvSpPr>
            <a:spLocks noGrp="1"/>
          </p:cNvSpPr>
          <p:nvPr>
            <p:ph type="body" idx="1"/>
          </p:nvPr>
        </p:nvSpPr>
        <p:spPr/>
        <p:txBody>
          <a:bodyPr/>
          <a:lstStyle/>
          <a:p>
            <a:r>
              <a:rPr lang="en-US" dirty="0"/>
              <a:t>The robot has detected all that is happening around it. Now, it has to respond to it. But it needs to make sure that it does to correctly. Who or what is going to tell him what to do, and how to respond in the right way?</a:t>
            </a:r>
          </a:p>
          <a:p>
            <a:r>
              <a:rPr lang="en-US" b="1" dirty="0"/>
              <a:t>The brain is responsible for controlling all the senses, and, functions of the body</a:t>
            </a:r>
            <a:r>
              <a:rPr lang="en-US" dirty="0"/>
              <a:t>, such as thinking (I think, therefore I am), eating, sleeping, and moving the arms and the legs.</a:t>
            </a:r>
          </a:p>
          <a:p>
            <a:r>
              <a:rPr lang="en-US" b="1" dirty="0"/>
              <a:t>The robot’s brain also does the same. It controls what it </a:t>
            </a:r>
            <a:r>
              <a:rPr lang="en-US" b="1" i="1" dirty="0"/>
              <a:t>thinks</a:t>
            </a:r>
            <a:r>
              <a:rPr lang="en-US" b="1" dirty="0"/>
              <a:t>, what it </a:t>
            </a:r>
            <a:r>
              <a:rPr lang="en-US" b="1" i="1" dirty="0"/>
              <a:t>does</a:t>
            </a:r>
            <a:r>
              <a:rPr lang="en-US" b="1" dirty="0"/>
              <a:t>, and how it moves its </a:t>
            </a:r>
            <a:r>
              <a:rPr lang="en-US" b="1" i="1" dirty="0"/>
              <a:t>arms</a:t>
            </a:r>
            <a:r>
              <a:rPr lang="en-US" b="1" dirty="0"/>
              <a:t> and </a:t>
            </a:r>
            <a:r>
              <a:rPr lang="en-US" b="1" i="1" dirty="0"/>
              <a:t>legs</a:t>
            </a:r>
            <a:r>
              <a:rPr lang="en-US" b="1" dirty="0"/>
              <a:t>.</a:t>
            </a:r>
            <a:endParaRPr lang="en-US" dirty="0"/>
          </a:p>
          <a:p>
            <a:endParaRPr lang="en-US" dirty="0"/>
          </a:p>
        </p:txBody>
      </p:sp>
    </p:spTree>
    <p:extLst>
      <p:ext uri="{BB962C8B-B14F-4D97-AF65-F5344CB8AC3E}">
        <p14:creationId xmlns:p14="http://schemas.microsoft.com/office/powerpoint/2010/main" val="61136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CC53-11A3-4E24-9C0A-1CAC05F7FBEA}"/>
              </a:ext>
            </a:extLst>
          </p:cNvPr>
          <p:cNvSpPr>
            <a:spLocks noGrp="1"/>
          </p:cNvSpPr>
          <p:nvPr>
            <p:ph type="body" idx="1"/>
          </p:nvPr>
        </p:nvSpPr>
        <p:spPr>
          <a:xfrm>
            <a:off x="2159324" y="2161800"/>
            <a:ext cx="4870125" cy="819900"/>
          </a:xfrm>
        </p:spPr>
        <p:txBody>
          <a:bodyPr/>
          <a:lstStyle/>
          <a:p>
            <a:r>
              <a:rPr lang="en-IN" dirty="0"/>
              <a:t>Basic Components of Robot - Commands</a:t>
            </a:r>
          </a:p>
        </p:txBody>
      </p:sp>
      <p:sp>
        <p:nvSpPr>
          <p:cNvPr id="3" name="Slide Number Placeholder 2">
            <a:extLst>
              <a:ext uri="{FF2B5EF4-FFF2-40B4-BE49-F238E27FC236}">
                <a16:creationId xmlns:a16="http://schemas.microsoft.com/office/drawing/2014/main" id="{94D65D3D-4847-4CF3-B4D5-E63C131A67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30453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EFA60-3D3F-440C-93D9-87EA0505C83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Title 2">
            <a:extLst>
              <a:ext uri="{FF2B5EF4-FFF2-40B4-BE49-F238E27FC236}">
                <a16:creationId xmlns:a16="http://schemas.microsoft.com/office/drawing/2014/main" id="{8995B084-4C7F-4CFF-B400-1032AF631B5A}"/>
              </a:ext>
            </a:extLst>
          </p:cNvPr>
          <p:cNvSpPr>
            <a:spLocks noGrp="1"/>
          </p:cNvSpPr>
          <p:nvPr>
            <p:ph type="title"/>
          </p:nvPr>
        </p:nvSpPr>
        <p:spPr/>
        <p:txBody>
          <a:bodyPr/>
          <a:lstStyle/>
          <a:p>
            <a:r>
              <a:rPr lang="en-US" dirty="0"/>
              <a:t>THE ‘e-BRAIN’</a:t>
            </a:r>
            <a:endParaRPr lang="en-IN" dirty="0"/>
          </a:p>
        </p:txBody>
      </p:sp>
      <p:sp>
        <p:nvSpPr>
          <p:cNvPr id="4" name="Text Placeholder 3">
            <a:extLst>
              <a:ext uri="{FF2B5EF4-FFF2-40B4-BE49-F238E27FC236}">
                <a16:creationId xmlns:a16="http://schemas.microsoft.com/office/drawing/2014/main" id="{139B856F-0BBB-4386-805B-E31259647FFC}"/>
              </a:ext>
            </a:extLst>
          </p:cNvPr>
          <p:cNvSpPr>
            <a:spLocks noGrp="1"/>
          </p:cNvSpPr>
          <p:nvPr>
            <p:ph type="body" idx="1"/>
          </p:nvPr>
        </p:nvSpPr>
        <p:spPr/>
        <p:txBody>
          <a:bodyPr/>
          <a:lstStyle/>
          <a:p>
            <a:endParaRPr lang="en-IN" dirty="0"/>
          </a:p>
        </p:txBody>
      </p:sp>
      <p:pic>
        <p:nvPicPr>
          <p:cNvPr id="7" name="Picture 6">
            <a:extLst>
              <a:ext uri="{FF2B5EF4-FFF2-40B4-BE49-F238E27FC236}">
                <a16:creationId xmlns:a16="http://schemas.microsoft.com/office/drawing/2014/main" id="{DFEC1970-D06F-4259-9292-E621CA37772A}"/>
              </a:ext>
            </a:extLst>
          </p:cNvPr>
          <p:cNvPicPr>
            <a:picLocks noChangeAspect="1"/>
          </p:cNvPicPr>
          <p:nvPr/>
        </p:nvPicPr>
        <p:blipFill>
          <a:blip r:embed="rId2"/>
          <a:stretch>
            <a:fillRect/>
          </a:stretch>
        </p:blipFill>
        <p:spPr>
          <a:xfrm>
            <a:off x="965387" y="1313859"/>
            <a:ext cx="5705475" cy="3209925"/>
          </a:xfrm>
          <a:prstGeom prst="rect">
            <a:avLst/>
          </a:prstGeom>
        </p:spPr>
      </p:pic>
    </p:spTree>
    <p:extLst>
      <p:ext uri="{BB962C8B-B14F-4D97-AF65-F5344CB8AC3E}">
        <p14:creationId xmlns:p14="http://schemas.microsoft.com/office/powerpoint/2010/main" val="93385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A10C9-1748-416E-897B-558FB9FF30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86E04E7B-9928-44D1-A062-5FD16F3EAAA9}"/>
              </a:ext>
            </a:extLst>
          </p:cNvPr>
          <p:cNvSpPr>
            <a:spLocks noGrp="1"/>
          </p:cNvSpPr>
          <p:nvPr>
            <p:ph type="title"/>
          </p:nvPr>
        </p:nvSpPr>
        <p:spPr/>
        <p:txBody>
          <a:bodyPr/>
          <a:lstStyle/>
          <a:p>
            <a:r>
              <a:rPr lang="en-US" dirty="0"/>
              <a:t>THE ‘e-BRAIN’</a:t>
            </a:r>
            <a:endParaRPr lang="en-IN" dirty="0"/>
          </a:p>
        </p:txBody>
      </p:sp>
      <p:sp>
        <p:nvSpPr>
          <p:cNvPr id="4" name="Text Placeholder 3">
            <a:extLst>
              <a:ext uri="{FF2B5EF4-FFF2-40B4-BE49-F238E27FC236}">
                <a16:creationId xmlns:a16="http://schemas.microsoft.com/office/drawing/2014/main" id="{E497343D-39C5-421C-894F-1E9B4E4FF3F5}"/>
              </a:ext>
            </a:extLst>
          </p:cNvPr>
          <p:cNvSpPr>
            <a:spLocks noGrp="1"/>
          </p:cNvSpPr>
          <p:nvPr>
            <p:ph type="body" idx="1"/>
          </p:nvPr>
        </p:nvSpPr>
        <p:spPr/>
        <p:txBody>
          <a:bodyPr/>
          <a:lstStyle/>
          <a:p>
            <a:r>
              <a:rPr lang="en-US" dirty="0"/>
              <a:t>At this moment, our robot’s got everything; right from the brain down to the feet. But since it is not </a:t>
            </a:r>
            <a:r>
              <a:rPr lang="en-US" i="1" dirty="0"/>
              <a:t>exactly</a:t>
            </a:r>
            <a:r>
              <a:rPr lang="en-US" dirty="0"/>
              <a:t> a human, it still doesn’t know as of yet what to do and how to do it.</a:t>
            </a:r>
          </a:p>
          <a:p>
            <a:r>
              <a:rPr lang="en-US" i="1" dirty="0"/>
              <a:t>You</a:t>
            </a:r>
            <a:r>
              <a:rPr lang="en-US" dirty="0"/>
              <a:t> will give commands to the robot and ask it to do what you want him to, and he has to follow them!</a:t>
            </a:r>
          </a:p>
          <a:p>
            <a:r>
              <a:rPr lang="en-US" dirty="0"/>
              <a:t>These commands that we are talking about are nothing but the instructions that are given by writing a program for the specified task.</a:t>
            </a:r>
          </a:p>
          <a:p>
            <a:endParaRPr lang="en-US" dirty="0"/>
          </a:p>
        </p:txBody>
      </p:sp>
    </p:spTree>
    <p:extLst>
      <p:ext uri="{BB962C8B-B14F-4D97-AF65-F5344CB8AC3E}">
        <p14:creationId xmlns:p14="http://schemas.microsoft.com/office/powerpoint/2010/main" val="149860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CC53-11A3-4E24-9C0A-1CAC05F7FBEA}"/>
              </a:ext>
            </a:extLst>
          </p:cNvPr>
          <p:cNvSpPr>
            <a:spLocks noGrp="1"/>
          </p:cNvSpPr>
          <p:nvPr>
            <p:ph type="body" idx="1"/>
          </p:nvPr>
        </p:nvSpPr>
        <p:spPr>
          <a:xfrm>
            <a:off x="2159324" y="2161800"/>
            <a:ext cx="4870125" cy="819900"/>
          </a:xfrm>
        </p:spPr>
        <p:txBody>
          <a:bodyPr/>
          <a:lstStyle/>
          <a:p>
            <a:r>
              <a:rPr lang="en-IN" dirty="0"/>
              <a:t>Different Types of Robots</a:t>
            </a:r>
          </a:p>
        </p:txBody>
      </p:sp>
      <p:sp>
        <p:nvSpPr>
          <p:cNvPr id="3" name="Slide Number Placeholder 2">
            <a:extLst>
              <a:ext uri="{FF2B5EF4-FFF2-40B4-BE49-F238E27FC236}">
                <a16:creationId xmlns:a16="http://schemas.microsoft.com/office/drawing/2014/main" id="{94D65D3D-4847-4CF3-B4D5-E63C131A67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33963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228EE-F146-4DFE-A71A-BBD1DE27118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267F0D04-3D0B-4E12-A1DF-37CE2A59BCE3}"/>
              </a:ext>
            </a:extLst>
          </p:cNvPr>
          <p:cNvSpPr>
            <a:spLocks noGrp="1"/>
          </p:cNvSpPr>
          <p:nvPr>
            <p:ph type="title"/>
          </p:nvPr>
        </p:nvSpPr>
        <p:spPr/>
        <p:txBody>
          <a:bodyPr/>
          <a:lstStyle/>
          <a:p>
            <a:r>
              <a:rPr lang="en-US" dirty="0"/>
              <a:t>Smartphone Controlled Robot</a:t>
            </a:r>
            <a:endParaRPr lang="en-IN" dirty="0"/>
          </a:p>
        </p:txBody>
      </p:sp>
      <p:sp>
        <p:nvSpPr>
          <p:cNvPr id="4" name="Text Placeholder 3">
            <a:extLst>
              <a:ext uri="{FF2B5EF4-FFF2-40B4-BE49-F238E27FC236}">
                <a16:creationId xmlns:a16="http://schemas.microsoft.com/office/drawing/2014/main" id="{930BE45D-A2F9-413A-AF3F-CA6BF67972BE}"/>
              </a:ext>
            </a:extLst>
          </p:cNvPr>
          <p:cNvSpPr>
            <a:spLocks noGrp="1"/>
          </p:cNvSpPr>
          <p:nvPr>
            <p:ph type="body" idx="1"/>
          </p:nvPr>
        </p:nvSpPr>
        <p:spPr/>
        <p:txBody>
          <a:bodyPr/>
          <a:lstStyle/>
          <a:p>
            <a:r>
              <a:rPr lang="en-US" dirty="0"/>
              <a:t>This robot will follow your commands via Bluetooth and go where you want him to go.</a:t>
            </a:r>
          </a:p>
          <a:p>
            <a:endParaRPr lang="en-IN" dirty="0"/>
          </a:p>
        </p:txBody>
      </p:sp>
      <p:pic>
        <p:nvPicPr>
          <p:cNvPr id="5" name="Picture 4">
            <a:extLst>
              <a:ext uri="{FF2B5EF4-FFF2-40B4-BE49-F238E27FC236}">
                <a16:creationId xmlns:a16="http://schemas.microsoft.com/office/drawing/2014/main" id="{B99E84E8-6161-4994-A98F-77D113F59261}"/>
              </a:ext>
            </a:extLst>
          </p:cNvPr>
          <p:cNvPicPr>
            <a:picLocks noChangeAspect="1"/>
          </p:cNvPicPr>
          <p:nvPr/>
        </p:nvPicPr>
        <p:blipFill>
          <a:blip r:embed="rId2"/>
          <a:stretch>
            <a:fillRect/>
          </a:stretch>
        </p:blipFill>
        <p:spPr>
          <a:xfrm>
            <a:off x="1558405" y="1867722"/>
            <a:ext cx="4519439" cy="2930103"/>
          </a:xfrm>
          <a:prstGeom prst="rect">
            <a:avLst/>
          </a:prstGeom>
        </p:spPr>
      </p:pic>
    </p:spTree>
    <p:extLst>
      <p:ext uri="{BB962C8B-B14F-4D97-AF65-F5344CB8AC3E}">
        <p14:creationId xmlns:p14="http://schemas.microsoft.com/office/powerpoint/2010/main" val="348606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FB5CE7-1376-4789-80D1-5FAD1CFD53C6}"/>
              </a:ext>
            </a:extLst>
          </p:cNvPr>
          <p:cNvSpPr>
            <a:spLocks noGrp="1"/>
          </p:cNvSpPr>
          <p:nvPr>
            <p:ph type="sldNum" idx="12"/>
          </p:nvPr>
        </p:nvSpPr>
        <p:spPr/>
        <p:txBody>
          <a:bodyPr/>
          <a:lstStyle/>
          <a:p>
            <a:pPr lvl="0"/>
            <a:fld id="{00000000-1234-1234-1234-123412341234}" type="slidenum">
              <a:rPr lang="en" smtClean="0"/>
              <a:pPr lvl="0"/>
              <a:t>18</a:t>
            </a:fld>
            <a:endParaRPr lang="en"/>
          </a:p>
        </p:txBody>
      </p:sp>
      <p:sp>
        <p:nvSpPr>
          <p:cNvPr id="3" name="Title 2">
            <a:extLst>
              <a:ext uri="{FF2B5EF4-FFF2-40B4-BE49-F238E27FC236}">
                <a16:creationId xmlns:a16="http://schemas.microsoft.com/office/drawing/2014/main" id="{68758EC8-C268-4F8B-B6A1-380FFB740EF1}"/>
              </a:ext>
            </a:extLst>
          </p:cNvPr>
          <p:cNvSpPr>
            <a:spLocks noGrp="1"/>
          </p:cNvSpPr>
          <p:nvPr>
            <p:ph type="title"/>
          </p:nvPr>
        </p:nvSpPr>
        <p:spPr/>
        <p:txBody>
          <a:bodyPr/>
          <a:lstStyle/>
          <a:p>
            <a:r>
              <a:rPr lang="en-US" dirty="0"/>
              <a:t>Follow Me Robot</a:t>
            </a:r>
            <a:endParaRPr lang="en-IN" dirty="0"/>
          </a:p>
        </p:txBody>
      </p:sp>
      <p:sp>
        <p:nvSpPr>
          <p:cNvPr id="4" name="Text Placeholder 3">
            <a:extLst>
              <a:ext uri="{FF2B5EF4-FFF2-40B4-BE49-F238E27FC236}">
                <a16:creationId xmlns:a16="http://schemas.microsoft.com/office/drawing/2014/main" id="{CCD0AF86-8BBC-4DF7-AA0E-3BF10303D149}"/>
              </a:ext>
            </a:extLst>
          </p:cNvPr>
          <p:cNvSpPr>
            <a:spLocks noGrp="1"/>
          </p:cNvSpPr>
          <p:nvPr>
            <p:ph type="body" idx="1"/>
          </p:nvPr>
        </p:nvSpPr>
        <p:spPr/>
        <p:txBody>
          <a:bodyPr/>
          <a:lstStyle/>
          <a:p>
            <a:r>
              <a:rPr lang="en-US" dirty="0"/>
              <a:t>This robot will follow you, or anybody else that comes in front of it.</a:t>
            </a:r>
          </a:p>
          <a:p>
            <a:endParaRPr lang="en-IN" dirty="0"/>
          </a:p>
        </p:txBody>
      </p:sp>
      <p:pic>
        <p:nvPicPr>
          <p:cNvPr id="5" name="Picture 4">
            <a:extLst>
              <a:ext uri="{FF2B5EF4-FFF2-40B4-BE49-F238E27FC236}">
                <a16:creationId xmlns:a16="http://schemas.microsoft.com/office/drawing/2014/main" id="{66107AA5-19F5-46B9-BA50-4CCD57EF2ABE}"/>
              </a:ext>
            </a:extLst>
          </p:cNvPr>
          <p:cNvPicPr>
            <a:picLocks noChangeAspect="1"/>
          </p:cNvPicPr>
          <p:nvPr/>
        </p:nvPicPr>
        <p:blipFill>
          <a:blip r:embed="rId2"/>
          <a:stretch>
            <a:fillRect/>
          </a:stretch>
        </p:blipFill>
        <p:spPr>
          <a:xfrm>
            <a:off x="1294934" y="1783810"/>
            <a:ext cx="5046382" cy="3019419"/>
          </a:xfrm>
          <a:prstGeom prst="rect">
            <a:avLst/>
          </a:prstGeom>
        </p:spPr>
      </p:pic>
    </p:spTree>
    <p:extLst>
      <p:ext uri="{BB962C8B-B14F-4D97-AF65-F5344CB8AC3E}">
        <p14:creationId xmlns:p14="http://schemas.microsoft.com/office/powerpoint/2010/main" val="150666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B5D3C-0A36-4286-9BA4-B76E26818AF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
        <p:nvSpPr>
          <p:cNvPr id="3" name="Title 2">
            <a:extLst>
              <a:ext uri="{FF2B5EF4-FFF2-40B4-BE49-F238E27FC236}">
                <a16:creationId xmlns:a16="http://schemas.microsoft.com/office/drawing/2014/main" id="{3214DF01-2533-4388-8A09-272829311471}"/>
              </a:ext>
            </a:extLst>
          </p:cNvPr>
          <p:cNvSpPr>
            <a:spLocks noGrp="1"/>
          </p:cNvSpPr>
          <p:nvPr>
            <p:ph type="title"/>
          </p:nvPr>
        </p:nvSpPr>
        <p:spPr/>
        <p:txBody>
          <a:bodyPr/>
          <a:lstStyle/>
          <a:p>
            <a:r>
              <a:rPr lang="en-US" dirty="0"/>
              <a:t>Obstacle Avoiding Robot</a:t>
            </a:r>
            <a:endParaRPr lang="en-IN" dirty="0"/>
          </a:p>
        </p:txBody>
      </p:sp>
      <p:sp>
        <p:nvSpPr>
          <p:cNvPr id="4" name="Text Placeholder 3">
            <a:extLst>
              <a:ext uri="{FF2B5EF4-FFF2-40B4-BE49-F238E27FC236}">
                <a16:creationId xmlns:a16="http://schemas.microsoft.com/office/drawing/2014/main" id="{5B1E137E-9278-44EA-BB61-E5042A574DA5}"/>
              </a:ext>
            </a:extLst>
          </p:cNvPr>
          <p:cNvSpPr>
            <a:spLocks noGrp="1"/>
          </p:cNvSpPr>
          <p:nvPr>
            <p:ph type="body" idx="1"/>
          </p:nvPr>
        </p:nvSpPr>
        <p:spPr/>
        <p:txBody>
          <a:bodyPr/>
          <a:lstStyle/>
          <a:p>
            <a:r>
              <a:rPr lang="en-US" dirty="0"/>
              <a:t>This robot avoids obstacle and move autonomously.</a:t>
            </a:r>
          </a:p>
          <a:p>
            <a:endParaRPr lang="en-IN" dirty="0"/>
          </a:p>
        </p:txBody>
      </p:sp>
      <p:pic>
        <p:nvPicPr>
          <p:cNvPr id="5" name="Picture 4">
            <a:extLst>
              <a:ext uri="{FF2B5EF4-FFF2-40B4-BE49-F238E27FC236}">
                <a16:creationId xmlns:a16="http://schemas.microsoft.com/office/drawing/2014/main" id="{ECD8178D-4D2D-4292-837F-A4E4A26EF7D3}"/>
              </a:ext>
            </a:extLst>
          </p:cNvPr>
          <p:cNvPicPr>
            <a:picLocks noChangeAspect="1"/>
          </p:cNvPicPr>
          <p:nvPr/>
        </p:nvPicPr>
        <p:blipFill>
          <a:blip r:embed="rId2"/>
          <a:stretch>
            <a:fillRect/>
          </a:stretch>
        </p:blipFill>
        <p:spPr>
          <a:xfrm>
            <a:off x="1711918" y="1716897"/>
            <a:ext cx="4212414" cy="2948690"/>
          </a:xfrm>
          <a:prstGeom prst="rect">
            <a:avLst/>
          </a:prstGeom>
        </p:spPr>
      </p:pic>
    </p:spTree>
    <p:extLst>
      <p:ext uri="{BB962C8B-B14F-4D97-AF65-F5344CB8AC3E}">
        <p14:creationId xmlns:p14="http://schemas.microsoft.com/office/powerpoint/2010/main" val="362922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7D68D-EEB7-4EE9-A6AA-0FF43A76CF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
        <p:nvSpPr>
          <p:cNvPr id="3" name="Title 2">
            <a:extLst>
              <a:ext uri="{FF2B5EF4-FFF2-40B4-BE49-F238E27FC236}">
                <a16:creationId xmlns:a16="http://schemas.microsoft.com/office/drawing/2014/main" id="{65945F11-648D-4AD5-93C8-FD21CD86FCD3}"/>
              </a:ext>
            </a:extLst>
          </p:cNvPr>
          <p:cNvSpPr>
            <a:spLocks noGrp="1"/>
          </p:cNvSpPr>
          <p:nvPr>
            <p:ph type="title"/>
          </p:nvPr>
        </p:nvSpPr>
        <p:spPr/>
        <p:txBody>
          <a:bodyPr/>
          <a:lstStyle/>
          <a:p>
            <a:r>
              <a:rPr lang="en-IN" dirty="0"/>
              <a:t>What is Robot?</a:t>
            </a:r>
          </a:p>
        </p:txBody>
      </p:sp>
      <p:sp>
        <p:nvSpPr>
          <p:cNvPr id="4" name="Text Placeholder 3">
            <a:extLst>
              <a:ext uri="{FF2B5EF4-FFF2-40B4-BE49-F238E27FC236}">
                <a16:creationId xmlns:a16="http://schemas.microsoft.com/office/drawing/2014/main" id="{F16860C8-D1CE-4A0E-B584-C01A37FB99B1}"/>
              </a:ext>
            </a:extLst>
          </p:cNvPr>
          <p:cNvSpPr>
            <a:spLocks noGrp="1"/>
          </p:cNvSpPr>
          <p:nvPr>
            <p:ph type="body" idx="1"/>
          </p:nvPr>
        </p:nvSpPr>
        <p:spPr/>
        <p:txBody>
          <a:bodyPr/>
          <a:lstStyle/>
          <a:p>
            <a:r>
              <a:rPr lang="en-IN" dirty="0"/>
              <a:t>Powered by Electricity.</a:t>
            </a:r>
          </a:p>
          <a:p>
            <a:r>
              <a:rPr lang="en-IN" dirty="0"/>
              <a:t>Programmed to carry out certain tasks, like cleaning, etc.</a:t>
            </a:r>
          </a:p>
          <a:p>
            <a:r>
              <a:rPr lang="en-IN" dirty="0"/>
              <a:t>Senses the environment using sensors and reacts accordingly on its own.</a:t>
            </a:r>
          </a:p>
        </p:txBody>
      </p:sp>
      <p:pic>
        <p:nvPicPr>
          <p:cNvPr id="11" name="Picture 10">
            <a:extLst>
              <a:ext uri="{FF2B5EF4-FFF2-40B4-BE49-F238E27FC236}">
                <a16:creationId xmlns:a16="http://schemas.microsoft.com/office/drawing/2014/main" id="{BFF08EB6-B6A1-4D19-BF2B-3983F79C9185}"/>
              </a:ext>
            </a:extLst>
          </p:cNvPr>
          <p:cNvPicPr>
            <a:picLocks noChangeAspect="1"/>
          </p:cNvPicPr>
          <p:nvPr/>
        </p:nvPicPr>
        <p:blipFill>
          <a:blip r:embed="rId2"/>
          <a:stretch>
            <a:fillRect/>
          </a:stretch>
        </p:blipFill>
        <p:spPr>
          <a:xfrm>
            <a:off x="1348577" y="2623925"/>
            <a:ext cx="4939095" cy="2098812"/>
          </a:xfrm>
          <a:prstGeom prst="rect">
            <a:avLst/>
          </a:prstGeom>
        </p:spPr>
      </p:pic>
    </p:spTree>
    <p:extLst>
      <p:ext uri="{BB962C8B-B14F-4D97-AF65-F5344CB8AC3E}">
        <p14:creationId xmlns:p14="http://schemas.microsoft.com/office/powerpoint/2010/main" val="36246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6BEB9-E089-414F-BB5E-8EC227C7BD0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
        <p:nvSpPr>
          <p:cNvPr id="3" name="Title 2">
            <a:extLst>
              <a:ext uri="{FF2B5EF4-FFF2-40B4-BE49-F238E27FC236}">
                <a16:creationId xmlns:a16="http://schemas.microsoft.com/office/drawing/2014/main" id="{5D0D3C1B-8459-4CCF-9B50-2440E1B0BA50}"/>
              </a:ext>
            </a:extLst>
          </p:cNvPr>
          <p:cNvSpPr>
            <a:spLocks noGrp="1"/>
          </p:cNvSpPr>
          <p:nvPr>
            <p:ph type="title"/>
          </p:nvPr>
        </p:nvSpPr>
        <p:spPr/>
        <p:txBody>
          <a:bodyPr/>
          <a:lstStyle/>
          <a:p>
            <a:r>
              <a:rPr lang="en-US" dirty="0"/>
              <a:t>Pick and Place Robot</a:t>
            </a:r>
            <a:endParaRPr lang="en-IN" dirty="0"/>
          </a:p>
        </p:txBody>
      </p:sp>
      <p:sp>
        <p:nvSpPr>
          <p:cNvPr id="4" name="Text Placeholder 3">
            <a:extLst>
              <a:ext uri="{FF2B5EF4-FFF2-40B4-BE49-F238E27FC236}">
                <a16:creationId xmlns:a16="http://schemas.microsoft.com/office/drawing/2014/main" id="{7CC28BAE-2558-41F9-8F70-EDEE8421D72B}"/>
              </a:ext>
            </a:extLst>
          </p:cNvPr>
          <p:cNvSpPr>
            <a:spLocks noGrp="1"/>
          </p:cNvSpPr>
          <p:nvPr>
            <p:ph type="body" idx="1"/>
          </p:nvPr>
        </p:nvSpPr>
        <p:spPr/>
        <p:txBody>
          <a:bodyPr/>
          <a:lstStyle/>
          <a:p>
            <a:r>
              <a:rPr lang="en-US" dirty="0"/>
              <a:t>This robot will pick objects for you and place them where you want.</a:t>
            </a:r>
          </a:p>
          <a:p>
            <a:endParaRPr lang="en-IN" dirty="0"/>
          </a:p>
        </p:txBody>
      </p:sp>
      <p:pic>
        <p:nvPicPr>
          <p:cNvPr id="5" name="Picture 4">
            <a:extLst>
              <a:ext uri="{FF2B5EF4-FFF2-40B4-BE49-F238E27FC236}">
                <a16:creationId xmlns:a16="http://schemas.microsoft.com/office/drawing/2014/main" id="{4D9A211A-6AB4-4271-8238-ED792B5B4600}"/>
              </a:ext>
            </a:extLst>
          </p:cNvPr>
          <p:cNvPicPr>
            <a:picLocks noChangeAspect="1"/>
          </p:cNvPicPr>
          <p:nvPr/>
        </p:nvPicPr>
        <p:blipFill>
          <a:blip r:embed="rId2"/>
          <a:stretch>
            <a:fillRect/>
          </a:stretch>
        </p:blipFill>
        <p:spPr>
          <a:xfrm>
            <a:off x="1141252" y="1813869"/>
            <a:ext cx="5353745" cy="2908868"/>
          </a:xfrm>
          <a:prstGeom prst="rect">
            <a:avLst/>
          </a:prstGeom>
        </p:spPr>
      </p:pic>
    </p:spTree>
    <p:extLst>
      <p:ext uri="{BB962C8B-B14F-4D97-AF65-F5344CB8AC3E}">
        <p14:creationId xmlns:p14="http://schemas.microsoft.com/office/powerpoint/2010/main" val="1332661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25E54D-798A-4B9F-8B66-C4D2AFE5A5E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711205CD-81F3-4EA9-B220-AA522BD1A93B}"/>
              </a:ext>
            </a:extLst>
          </p:cNvPr>
          <p:cNvSpPr>
            <a:spLocks noGrp="1"/>
          </p:cNvSpPr>
          <p:nvPr>
            <p:ph type="title"/>
          </p:nvPr>
        </p:nvSpPr>
        <p:spPr/>
        <p:txBody>
          <a:bodyPr/>
          <a:lstStyle/>
          <a:p>
            <a:r>
              <a:rPr lang="en-IN" dirty="0"/>
              <a:t>Stair Climbing Robot</a:t>
            </a:r>
          </a:p>
        </p:txBody>
      </p:sp>
      <p:sp>
        <p:nvSpPr>
          <p:cNvPr id="4" name="Text Placeholder 3">
            <a:extLst>
              <a:ext uri="{FF2B5EF4-FFF2-40B4-BE49-F238E27FC236}">
                <a16:creationId xmlns:a16="http://schemas.microsoft.com/office/drawing/2014/main" id="{DD52BA3C-0652-495C-BA1B-DB40F0E3693E}"/>
              </a:ext>
            </a:extLst>
          </p:cNvPr>
          <p:cNvSpPr>
            <a:spLocks noGrp="1"/>
          </p:cNvSpPr>
          <p:nvPr>
            <p:ph type="body" idx="1"/>
          </p:nvPr>
        </p:nvSpPr>
        <p:spPr/>
        <p:txBody>
          <a:bodyPr/>
          <a:lstStyle/>
          <a:p>
            <a:r>
              <a:rPr lang="en-IN" dirty="0"/>
              <a:t>This robot can work in uneven ground terrains like stairs and rock.</a:t>
            </a:r>
          </a:p>
        </p:txBody>
      </p:sp>
      <p:pic>
        <p:nvPicPr>
          <p:cNvPr id="6" name="Picture 5">
            <a:extLst>
              <a:ext uri="{FF2B5EF4-FFF2-40B4-BE49-F238E27FC236}">
                <a16:creationId xmlns:a16="http://schemas.microsoft.com/office/drawing/2014/main" id="{27130B6F-3CA5-4F55-96A1-8F819D5A780C}"/>
              </a:ext>
            </a:extLst>
          </p:cNvPr>
          <p:cNvPicPr>
            <a:picLocks noChangeAspect="1"/>
          </p:cNvPicPr>
          <p:nvPr/>
        </p:nvPicPr>
        <p:blipFill>
          <a:blip r:embed="rId2"/>
          <a:stretch>
            <a:fillRect/>
          </a:stretch>
        </p:blipFill>
        <p:spPr>
          <a:xfrm>
            <a:off x="1108792" y="1865637"/>
            <a:ext cx="5418666" cy="3048000"/>
          </a:xfrm>
          <a:prstGeom prst="rect">
            <a:avLst/>
          </a:prstGeom>
        </p:spPr>
      </p:pic>
    </p:spTree>
    <p:extLst>
      <p:ext uri="{BB962C8B-B14F-4D97-AF65-F5344CB8AC3E}">
        <p14:creationId xmlns:p14="http://schemas.microsoft.com/office/powerpoint/2010/main" val="209964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A68E7B-4335-4DEC-A0BE-0800D72D8E6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sp>
        <p:nvSpPr>
          <p:cNvPr id="3" name="Title 2">
            <a:extLst>
              <a:ext uri="{FF2B5EF4-FFF2-40B4-BE49-F238E27FC236}">
                <a16:creationId xmlns:a16="http://schemas.microsoft.com/office/drawing/2014/main" id="{42069C95-1C66-4AD7-A91E-EBFDB5EC2921}"/>
              </a:ext>
            </a:extLst>
          </p:cNvPr>
          <p:cNvSpPr>
            <a:spLocks noGrp="1"/>
          </p:cNvSpPr>
          <p:nvPr>
            <p:ph type="title"/>
          </p:nvPr>
        </p:nvSpPr>
        <p:spPr/>
        <p:txBody>
          <a:bodyPr/>
          <a:lstStyle/>
          <a:p>
            <a:r>
              <a:rPr lang="en-IN" dirty="0"/>
              <a:t>Gesture Controlled Robot</a:t>
            </a:r>
          </a:p>
        </p:txBody>
      </p:sp>
      <p:sp>
        <p:nvSpPr>
          <p:cNvPr id="4" name="Text Placeholder 3">
            <a:extLst>
              <a:ext uri="{FF2B5EF4-FFF2-40B4-BE49-F238E27FC236}">
                <a16:creationId xmlns:a16="http://schemas.microsoft.com/office/drawing/2014/main" id="{A879B566-BBDA-49D2-AC23-5A326F75DA2D}"/>
              </a:ext>
            </a:extLst>
          </p:cNvPr>
          <p:cNvSpPr>
            <a:spLocks noGrp="1"/>
          </p:cNvSpPr>
          <p:nvPr>
            <p:ph type="body" idx="1"/>
          </p:nvPr>
        </p:nvSpPr>
        <p:spPr>
          <a:xfrm>
            <a:off x="735225" y="748132"/>
            <a:ext cx="6140400" cy="4075763"/>
          </a:xfrm>
        </p:spPr>
        <p:txBody>
          <a:bodyPr/>
          <a:lstStyle/>
          <a:p>
            <a:r>
              <a:rPr lang="en-IN" dirty="0"/>
              <a:t>This robot moves according the gesture you make on your smartphone, like moving forward when you tilt it forward.</a:t>
            </a:r>
          </a:p>
        </p:txBody>
      </p:sp>
      <p:pic>
        <p:nvPicPr>
          <p:cNvPr id="6" name="Picture 5">
            <a:extLst>
              <a:ext uri="{FF2B5EF4-FFF2-40B4-BE49-F238E27FC236}">
                <a16:creationId xmlns:a16="http://schemas.microsoft.com/office/drawing/2014/main" id="{ECD33EBF-E308-4031-B440-EDC1F2BA5B41}"/>
              </a:ext>
            </a:extLst>
          </p:cNvPr>
          <p:cNvPicPr>
            <a:picLocks noChangeAspect="1"/>
          </p:cNvPicPr>
          <p:nvPr/>
        </p:nvPicPr>
        <p:blipFill>
          <a:blip r:embed="rId2"/>
          <a:stretch>
            <a:fillRect/>
          </a:stretch>
        </p:blipFill>
        <p:spPr>
          <a:xfrm>
            <a:off x="1198750" y="1966840"/>
            <a:ext cx="5238750" cy="2946797"/>
          </a:xfrm>
          <a:prstGeom prst="rect">
            <a:avLst/>
          </a:prstGeom>
        </p:spPr>
      </p:pic>
    </p:spTree>
    <p:extLst>
      <p:ext uri="{BB962C8B-B14F-4D97-AF65-F5344CB8AC3E}">
        <p14:creationId xmlns:p14="http://schemas.microsoft.com/office/powerpoint/2010/main" val="245859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257C28-1A87-4022-BDF3-F4C1D4EA274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sp>
        <p:nvSpPr>
          <p:cNvPr id="3" name="Title 2">
            <a:extLst>
              <a:ext uri="{FF2B5EF4-FFF2-40B4-BE49-F238E27FC236}">
                <a16:creationId xmlns:a16="http://schemas.microsoft.com/office/drawing/2014/main" id="{EF2A8CF3-C844-4CFE-8385-B602862D6FB8}"/>
              </a:ext>
            </a:extLst>
          </p:cNvPr>
          <p:cNvSpPr>
            <a:spLocks noGrp="1"/>
          </p:cNvSpPr>
          <p:nvPr>
            <p:ph type="title"/>
          </p:nvPr>
        </p:nvSpPr>
        <p:spPr/>
        <p:txBody>
          <a:bodyPr/>
          <a:lstStyle/>
          <a:p>
            <a:r>
              <a:rPr lang="en-IN" dirty="0"/>
              <a:t>Line Following Robot</a:t>
            </a:r>
          </a:p>
        </p:txBody>
      </p:sp>
      <p:sp>
        <p:nvSpPr>
          <p:cNvPr id="4" name="Text Placeholder 3">
            <a:extLst>
              <a:ext uri="{FF2B5EF4-FFF2-40B4-BE49-F238E27FC236}">
                <a16:creationId xmlns:a16="http://schemas.microsoft.com/office/drawing/2014/main" id="{90FD43D6-5CD3-4F52-81CD-B88CD7061C54}"/>
              </a:ext>
            </a:extLst>
          </p:cNvPr>
          <p:cNvSpPr>
            <a:spLocks noGrp="1"/>
          </p:cNvSpPr>
          <p:nvPr>
            <p:ph type="body" idx="1"/>
          </p:nvPr>
        </p:nvSpPr>
        <p:spPr/>
        <p:txBody>
          <a:bodyPr/>
          <a:lstStyle/>
          <a:p>
            <a:r>
              <a:rPr lang="en-IN" dirty="0"/>
              <a:t>This robot works autonomously. It has only one work, follow the black line.</a:t>
            </a:r>
          </a:p>
        </p:txBody>
      </p:sp>
      <p:pic>
        <p:nvPicPr>
          <p:cNvPr id="6" name="Picture 5">
            <a:extLst>
              <a:ext uri="{FF2B5EF4-FFF2-40B4-BE49-F238E27FC236}">
                <a16:creationId xmlns:a16="http://schemas.microsoft.com/office/drawing/2014/main" id="{2FE3D54A-F9B2-48B3-BF38-C900F5AA0B92}"/>
              </a:ext>
            </a:extLst>
          </p:cNvPr>
          <p:cNvPicPr>
            <a:picLocks noChangeAspect="1"/>
          </p:cNvPicPr>
          <p:nvPr/>
        </p:nvPicPr>
        <p:blipFill>
          <a:blip r:embed="rId2"/>
          <a:stretch>
            <a:fillRect/>
          </a:stretch>
        </p:blipFill>
        <p:spPr>
          <a:xfrm>
            <a:off x="1220975" y="1800943"/>
            <a:ext cx="5194300" cy="2921794"/>
          </a:xfrm>
          <a:prstGeom prst="rect">
            <a:avLst/>
          </a:prstGeom>
        </p:spPr>
      </p:pic>
    </p:spTree>
    <p:extLst>
      <p:ext uri="{BB962C8B-B14F-4D97-AF65-F5344CB8AC3E}">
        <p14:creationId xmlns:p14="http://schemas.microsoft.com/office/powerpoint/2010/main" val="3365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61551-A043-479C-A830-FCDB871F833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
        <p:nvSpPr>
          <p:cNvPr id="3" name="Title 2">
            <a:extLst>
              <a:ext uri="{FF2B5EF4-FFF2-40B4-BE49-F238E27FC236}">
                <a16:creationId xmlns:a16="http://schemas.microsoft.com/office/drawing/2014/main" id="{4543F566-9352-4E8C-947C-548704BE8E19}"/>
              </a:ext>
            </a:extLst>
          </p:cNvPr>
          <p:cNvSpPr>
            <a:spLocks noGrp="1"/>
          </p:cNvSpPr>
          <p:nvPr>
            <p:ph type="title"/>
          </p:nvPr>
        </p:nvSpPr>
        <p:spPr/>
        <p:txBody>
          <a:bodyPr/>
          <a:lstStyle/>
          <a:p>
            <a:r>
              <a:rPr lang="en-IN" dirty="0"/>
              <a:t>Dust Cleaning Robot </a:t>
            </a:r>
          </a:p>
        </p:txBody>
      </p:sp>
      <p:sp>
        <p:nvSpPr>
          <p:cNvPr id="4" name="Text Placeholder 3">
            <a:extLst>
              <a:ext uri="{FF2B5EF4-FFF2-40B4-BE49-F238E27FC236}">
                <a16:creationId xmlns:a16="http://schemas.microsoft.com/office/drawing/2014/main" id="{504400C4-A2FE-461F-B03D-367E6E32DD82}"/>
              </a:ext>
            </a:extLst>
          </p:cNvPr>
          <p:cNvSpPr>
            <a:spLocks noGrp="1"/>
          </p:cNvSpPr>
          <p:nvPr>
            <p:ph type="body" idx="1"/>
          </p:nvPr>
        </p:nvSpPr>
        <p:spPr/>
        <p:txBody>
          <a:bodyPr/>
          <a:lstStyle/>
          <a:p>
            <a:r>
              <a:rPr lang="en-IN" dirty="0"/>
              <a:t>This robot has a DIY vacuum cleaner attached to it. This is controlled using smartphone and can clean your room.</a:t>
            </a:r>
          </a:p>
        </p:txBody>
      </p:sp>
      <p:pic>
        <p:nvPicPr>
          <p:cNvPr id="6" name="Picture 5">
            <a:extLst>
              <a:ext uri="{FF2B5EF4-FFF2-40B4-BE49-F238E27FC236}">
                <a16:creationId xmlns:a16="http://schemas.microsoft.com/office/drawing/2014/main" id="{18933A7F-1818-459D-BC08-DC2A77019007}"/>
              </a:ext>
            </a:extLst>
          </p:cNvPr>
          <p:cNvPicPr>
            <a:picLocks noChangeAspect="1"/>
          </p:cNvPicPr>
          <p:nvPr/>
        </p:nvPicPr>
        <p:blipFill>
          <a:blip r:embed="rId2"/>
          <a:stretch>
            <a:fillRect/>
          </a:stretch>
        </p:blipFill>
        <p:spPr>
          <a:xfrm>
            <a:off x="1153948" y="1771650"/>
            <a:ext cx="5328354" cy="2997200"/>
          </a:xfrm>
          <a:prstGeom prst="rect">
            <a:avLst/>
          </a:prstGeom>
        </p:spPr>
      </p:pic>
    </p:spTree>
    <p:extLst>
      <p:ext uri="{BB962C8B-B14F-4D97-AF65-F5344CB8AC3E}">
        <p14:creationId xmlns:p14="http://schemas.microsoft.com/office/powerpoint/2010/main" val="823787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78498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CC53-11A3-4E24-9C0A-1CAC05F7FBEA}"/>
              </a:ext>
            </a:extLst>
          </p:cNvPr>
          <p:cNvSpPr>
            <a:spLocks noGrp="1"/>
          </p:cNvSpPr>
          <p:nvPr>
            <p:ph type="body" idx="1"/>
          </p:nvPr>
        </p:nvSpPr>
        <p:spPr>
          <a:xfrm>
            <a:off x="2159324" y="2161800"/>
            <a:ext cx="4870125" cy="819900"/>
          </a:xfrm>
        </p:spPr>
        <p:txBody>
          <a:bodyPr/>
          <a:lstStyle/>
          <a:p>
            <a:r>
              <a:rPr lang="en-IN" dirty="0"/>
              <a:t>Basic Components of Robot - Skeleton</a:t>
            </a:r>
          </a:p>
        </p:txBody>
      </p:sp>
      <p:sp>
        <p:nvSpPr>
          <p:cNvPr id="3" name="Slide Number Placeholder 2">
            <a:extLst>
              <a:ext uri="{FF2B5EF4-FFF2-40B4-BE49-F238E27FC236}">
                <a16:creationId xmlns:a16="http://schemas.microsoft.com/office/drawing/2014/main" id="{94D65D3D-4847-4CF3-B4D5-E63C131A67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72301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EFA60-3D3F-440C-93D9-87EA0505C83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8995B084-4C7F-4CFF-B400-1032AF631B5A}"/>
              </a:ext>
            </a:extLst>
          </p:cNvPr>
          <p:cNvSpPr>
            <a:spLocks noGrp="1"/>
          </p:cNvSpPr>
          <p:nvPr>
            <p:ph type="title"/>
          </p:nvPr>
        </p:nvSpPr>
        <p:spPr/>
        <p:txBody>
          <a:bodyPr/>
          <a:lstStyle/>
          <a:p>
            <a:r>
              <a:rPr lang="en-US" dirty="0"/>
              <a:t>THE ‘SKELETON’</a:t>
            </a:r>
            <a:endParaRPr lang="en-IN" dirty="0"/>
          </a:p>
        </p:txBody>
      </p:sp>
      <p:sp>
        <p:nvSpPr>
          <p:cNvPr id="4" name="Text Placeholder 3">
            <a:extLst>
              <a:ext uri="{FF2B5EF4-FFF2-40B4-BE49-F238E27FC236}">
                <a16:creationId xmlns:a16="http://schemas.microsoft.com/office/drawing/2014/main" id="{139B856F-0BBB-4386-805B-E31259647FFC}"/>
              </a:ext>
            </a:extLst>
          </p:cNvPr>
          <p:cNvSpPr>
            <a:spLocks noGrp="1"/>
          </p:cNvSpPr>
          <p:nvPr>
            <p:ph type="body" idx="1"/>
          </p:nvPr>
        </p:nvSpPr>
        <p:spPr/>
        <p:txBody>
          <a:bodyPr/>
          <a:lstStyle/>
          <a:p>
            <a:endParaRPr lang="en-IN" dirty="0"/>
          </a:p>
        </p:txBody>
      </p:sp>
      <p:pic>
        <p:nvPicPr>
          <p:cNvPr id="6" name="Picture 5">
            <a:extLst>
              <a:ext uri="{FF2B5EF4-FFF2-40B4-BE49-F238E27FC236}">
                <a16:creationId xmlns:a16="http://schemas.microsoft.com/office/drawing/2014/main" id="{14F50821-F3B4-42ED-883C-9CBA7256FDD4}"/>
              </a:ext>
            </a:extLst>
          </p:cNvPr>
          <p:cNvPicPr>
            <a:picLocks noChangeAspect="1"/>
          </p:cNvPicPr>
          <p:nvPr/>
        </p:nvPicPr>
        <p:blipFill>
          <a:blip r:embed="rId2"/>
          <a:stretch>
            <a:fillRect/>
          </a:stretch>
        </p:blipFill>
        <p:spPr>
          <a:xfrm>
            <a:off x="960625" y="1266030"/>
            <a:ext cx="5715000" cy="3219450"/>
          </a:xfrm>
          <a:prstGeom prst="rect">
            <a:avLst/>
          </a:prstGeom>
        </p:spPr>
      </p:pic>
    </p:spTree>
    <p:extLst>
      <p:ext uri="{BB962C8B-B14F-4D97-AF65-F5344CB8AC3E}">
        <p14:creationId xmlns:p14="http://schemas.microsoft.com/office/powerpoint/2010/main" val="341729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A10C9-1748-416E-897B-558FB9FF30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86E04E7B-9928-44D1-A062-5FD16F3EAAA9}"/>
              </a:ext>
            </a:extLst>
          </p:cNvPr>
          <p:cNvSpPr>
            <a:spLocks noGrp="1"/>
          </p:cNvSpPr>
          <p:nvPr>
            <p:ph type="title"/>
          </p:nvPr>
        </p:nvSpPr>
        <p:spPr/>
        <p:txBody>
          <a:bodyPr/>
          <a:lstStyle/>
          <a:p>
            <a:r>
              <a:rPr lang="en-US" dirty="0"/>
              <a:t>THE ‘SKELETON’</a:t>
            </a:r>
            <a:endParaRPr lang="en-IN" dirty="0"/>
          </a:p>
        </p:txBody>
      </p:sp>
      <p:sp>
        <p:nvSpPr>
          <p:cNvPr id="4" name="Text Placeholder 3">
            <a:extLst>
              <a:ext uri="{FF2B5EF4-FFF2-40B4-BE49-F238E27FC236}">
                <a16:creationId xmlns:a16="http://schemas.microsoft.com/office/drawing/2014/main" id="{E497343D-39C5-421C-894F-1E9B4E4FF3F5}"/>
              </a:ext>
            </a:extLst>
          </p:cNvPr>
          <p:cNvSpPr>
            <a:spLocks noGrp="1"/>
          </p:cNvSpPr>
          <p:nvPr>
            <p:ph type="body" idx="1"/>
          </p:nvPr>
        </p:nvSpPr>
        <p:spPr/>
        <p:txBody>
          <a:bodyPr/>
          <a:lstStyle/>
          <a:p>
            <a:r>
              <a:rPr lang="en-US" dirty="0"/>
              <a:t>What is a body without a skeleton? Nothing but a soft sac, without the rigidity, and the shape that defines it. </a:t>
            </a:r>
          </a:p>
          <a:p>
            <a:r>
              <a:rPr lang="en-US" dirty="0"/>
              <a:t>Here, the only difference between the robot and us is that it is not exactly a spongy sac; it is a hard sac, with a lot of dismantled parts. </a:t>
            </a:r>
          </a:p>
          <a:p>
            <a:r>
              <a:rPr lang="en-US" dirty="0"/>
              <a:t>Our skeleton has bones, a robot’s skeleton is a </a:t>
            </a:r>
            <a:r>
              <a:rPr lang="en-US" b="1" i="1" dirty="0"/>
              <a:t>robot chassis</a:t>
            </a:r>
            <a:r>
              <a:rPr lang="en-US" dirty="0"/>
              <a:t> or simply a </a:t>
            </a:r>
            <a:r>
              <a:rPr lang="en-US" b="1" i="1" dirty="0"/>
              <a:t>chassis</a:t>
            </a:r>
            <a:r>
              <a:rPr lang="en-US" dirty="0"/>
              <a:t> – it is a frame (in our case a base plate) onto which everything - the actuators, the effectors, the wheels, the castor, the grippers, the brain - is attached and supported.</a:t>
            </a:r>
          </a:p>
        </p:txBody>
      </p:sp>
    </p:spTree>
    <p:extLst>
      <p:ext uri="{BB962C8B-B14F-4D97-AF65-F5344CB8AC3E}">
        <p14:creationId xmlns:p14="http://schemas.microsoft.com/office/powerpoint/2010/main" val="113737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CC53-11A3-4E24-9C0A-1CAC05F7FBEA}"/>
              </a:ext>
            </a:extLst>
          </p:cNvPr>
          <p:cNvSpPr>
            <a:spLocks noGrp="1"/>
          </p:cNvSpPr>
          <p:nvPr>
            <p:ph type="body" idx="1"/>
          </p:nvPr>
        </p:nvSpPr>
        <p:spPr>
          <a:xfrm>
            <a:off x="2159324" y="2161800"/>
            <a:ext cx="4870125" cy="819900"/>
          </a:xfrm>
        </p:spPr>
        <p:txBody>
          <a:bodyPr/>
          <a:lstStyle/>
          <a:p>
            <a:r>
              <a:rPr lang="en-IN" dirty="0"/>
              <a:t>Basic Components of Robot - Sensors</a:t>
            </a:r>
          </a:p>
        </p:txBody>
      </p:sp>
      <p:sp>
        <p:nvSpPr>
          <p:cNvPr id="3" name="Slide Number Placeholder 2">
            <a:extLst>
              <a:ext uri="{FF2B5EF4-FFF2-40B4-BE49-F238E27FC236}">
                <a16:creationId xmlns:a16="http://schemas.microsoft.com/office/drawing/2014/main" id="{94D65D3D-4847-4CF3-B4D5-E63C131A67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77708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EFA60-3D3F-440C-93D9-87EA0505C83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3" name="Title 2">
            <a:extLst>
              <a:ext uri="{FF2B5EF4-FFF2-40B4-BE49-F238E27FC236}">
                <a16:creationId xmlns:a16="http://schemas.microsoft.com/office/drawing/2014/main" id="{8995B084-4C7F-4CFF-B400-1032AF631B5A}"/>
              </a:ext>
            </a:extLst>
          </p:cNvPr>
          <p:cNvSpPr>
            <a:spLocks noGrp="1"/>
          </p:cNvSpPr>
          <p:nvPr>
            <p:ph type="title"/>
          </p:nvPr>
        </p:nvSpPr>
        <p:spPr/>
        <p:txBody>
          <a:bodyPr/>
          <a:lstStyle/>
          <a:p>
            <a:r>
              <a:rPr lang="en-US" dirty="0"/>
              <a:t>THE ‘SENSES’</a:t>
            </a:r>
            <a:endParaRPr lang="en-IN" dirty="0"/>
          </a:p>
        </p:txBody>
      </p:sp>
      <p:sp>
        <p:nvSpPr>
          <p:cNvPr id="4" name="Text Placeholder 3">
            <a:extLst>
              <a:ext uri="{FF2B5EF4-FFF2-40B4-BE49-F238E27FC236}">
                <a16:creationId xmlns:a16="http://schemas.microsoft.com/office/drawing/2014/main" id="{139B856F-0BBB-4386-805B-E31259647FFC}"/>
              </a:ext>
            </a:extLst>
          </p:cNvPr>
          <p:cNvSpPr>
            <a:spLocks noGrp="1"/>
          </p:cNvSpPr>
          <p:nvPr>
            <p:ph type="body" idx="1"/>
          </p:nvPr>
        </p:nvSpPr>
        <p:spPr/>
        <p:txBody>
          <a:bodyPr/>
          <a:lstStyle/>
          <a:p>
            <a:endParaRPr lang="en-IN" dirty="0"/>
          </a:p>
        </p:txBody>
      </p:sp>
      <p:pic>
        <p:nvPicPr>
          <p:cNvPr id="7" name="Picture 6">
            <a:extLst>
              <a:ext uri="{FF2B5EF4-FFF2-40B4-BE49-F238E27FC236}">
                <a16:creationId xmlns:a16="http://schemas.microsoft.com/office/drawing/2014/main" id="{0516428D-DE55-41C1-88DD-717799C0B362}"/>
              </a:ext>
            </a:extLst>
          </p:cNvPr>
          <p:cNvPicPr>
            <a:picLocks noChangeAspect="1"/>
          </p:cNvPicPr>
          <p:nvPr/>
        </p:nvPicPr>
        <p:blipFill>
          <a:blip r:embed="rId2"/>
          <a:stretch>
            <a:fillRect/>
          </a:stretch>
        </p:blipFill>
        <p:spPr>
          <a:xfrm>
            <a:off x="960625" y="1289073"/>
            <a:ext cx="5715000" cy="3219450"/>
          </a:xfrm>
          <a:prstGeom prst="rect">
            <a:avLst/>
          </a:prstGeom>
        </p:spPr>
      </p:pic>
    </p:spTree>
    <p:extLst>
      <p:ext uri="{BB962C8B-B14F-4D97-AF65-F5344CB8AC3E}">
        <p14:creationId xmlns:p14="http://schemas.microsoft.com/office/powerpoint/2010/main" val="72488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A10C9-1748-416E-897B-558FB9FF30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3" name="Title 2">
            <a:extLst>
              <a:ext uri="{FF2B5EF4-FFF2-40B4-BE49-F238E27FC236}">
                <a16:creationId xmlns:a16="http://schemas.microsoft.com/office/drawing/2014/main" id="{86E04E7B-9928-44D1-A062-5FD16F3EAAA9}"/>
              </a:ext>
            </a:extLst>
          </p:cNvPr>
          <p:cNvSpPr>
            <a:spLocks noGrp="1"/>
          </p:cNvSpPr>
          <p:nvPr>
            <p:ph type="title"/>
          </p:nvPr>
        </p:nvSpPr>
        <p:spPr/>
        <p:txBody>
          <a:bodyPr/>
          <a:lstStyle/>
          <a:p>
            <a:r>
              <a:rPr lang="en-US" dirty="0"/>
              <a:t>THE ‘SENSES’</a:t>
            </a:r>
            <a:endParaRPr lang="en-IN" dirty="0"/>
          </a:p>
        </p:txBody>
      </p:sp>
      <p:sp>
        <p:nvSpPr>
          <p:cNvPr id="4" name="Text Placeholder 3">
            <a:extLst>
              <a:ext uri="{FF2B5EF4-FFF2-40B4-BE49-F238E27FC236}">
                <a16:creationId xmlns:a16="http://schemas.microsoft.com/office/drawing/2014/main" id="{E497343D-39C5-421C-894F-1E9B4E4FF3F5}"/>
              </a:ext>
            </a:extLst>
          </p:cNvPr>
          <p:cNvSpPr>
            <a:spLocks noGrp="1"/>
          </p:cNvSpPr>
          <p:nvPr>
            <p:ph type="body" idx="1"/>
          </p:nvPr>
        </p:nvSpPr>
        <p:spPr/>
        <p:txBody>
          <a:bodyPr/>
          <a:lstStyle/>
          <a:p>
            <a:r>
              <a:rPr lang="en-US" dirty="0"/>
              <a:t>A sensor is a device that detects input from the outside world and responds to it. </a:t>
            </a:r>
          </a:p>
          <a:p>
            <a:r>
              <a:rPr lang="en-US" dirty="0"/>
              <a:t>Just like we have many different types of senses and different ‘sensors’ for them, such as eyes for seeing, ears for hearing, nose for smelling, tongue for tasting, and skin for touching, robots are also capable of sensing different things such as light, sound, and temperature, and have many different sensors for them. </a:t>
            </a:r>
          </a:p>
        </p:txBody>
      </p:sp>
    </p:spTree>
    <p:extLst>
      <p:ext uri="{BB962C8B-B14F-4D97-AF65-F5344CB8AC3E}">
        <p14:creationId xmlns:p14="http://schemas.microsoft.com/office/powerpoint/2010/main" val="51008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A10C9-1748-416E-897B-558FB9FF30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86E04E7B-9928-44D1-A062-5FD16F3EAAA9}"/>
              </a:ext>
            </a:extLst>
          </p:cNvPr>
          <p:cNvSpPr>
            <a:spLocks noGrp="1"/>
          </p:cNvSpPr>
          <p:nvPr>
            <p:ph type="title"/>
          </p:nvPr>
        </p:nvSpPr>
        <p:spPr/>
        <p:txBody>
          <a:bodyPr/>
          <a:lstStyle/>
          <a:p>
            <a:r>
              <a:rPr lang="en-US" dirty="0"/>
              <a:t>THE ‘SENSES’</a:t>
            </a:r>
            <a:endParaRPr lang="en-IN" dirty="0"/>
          </a:p>
        </p:txBody>
      </p:sp>
      <p:sp>
        <p:nvSpPr>
          <p:cNvPr id="4" name="Text Placeholder 3">
            <a:extLst>
              <a:ext uri="{FF2B5EF4-FFF2-40B4-BE49-F238E27FC236}">
                <a16:creationId xmlns:a16="http://schemas.microsoft.com/office/drawing/2014/main" id="{E497343D-39C5-421C-894F-1E9B4E4FF3F5}"/>
              </a:ext>
            </a:extLst>
          </p:cNvPr>
          <p:cNvSpPr>
            <a:spLocks noGrp="1"/>
          </p:cNvSpPr>
          <p:nvPr>
            <p:ph type="body" idx="1"/>
          </p:nvPr>
        </p:nvSpPr>
        <p:spPr/>
        <p:txBody>
          <a:bodyPr/>
          <a:lstStyle/>
          <a:p>
            <a:r>
              <a:rPr lang="en-IN" dirty="0"/>
              <a:t>Light Sensors</a:t>
            </a:r>
          </a:p>
          <a:p>
            <a:endParaRPr lang="en-IN" dirty="0"/>
          </a:p>
          <a:p>
            <a:endParaRPr lang="en-IN" dirty="0"/>
          </a:p>
          <a:p>
            <a:r>
              <a:rPr lang="en-IN" dirty="0"/>
              <a:t>Sound Sensors</a:t>
            </a:r>
          </a:p>
          <a:p>
            <a:endParaRPr lang="en-IN" dirty="0"/>
          </a:p>
          <a:p>
            <a:endParaRPr lang="en-IN" dirty="0"/>
          </a:p>
          <a:p>
            <a:r>
              <a:rPr lang="en-IN" dirty="0"/>
              <a:t>Proximity Sensors</a:t>
            </a:r>
          </a:p>
          <a:p>
            <a:endParaRPr lang="en-IN" dirty="0"/>
          </a:p>
          <a:p>
            <a:endParaRPr lang="en-IN" dirty="0"/>
          </a:p>
          <a:p>
            <a:r>
              <a:rPr lang="en-IN" dirty="0"/>
              <a:t>Distance Sensors</a:t>
            </a:r>
          </a:p>
        </p:txBody>
      </p:sp>
      <p:pic>
        <p:nvPicPr>
          <p:cNvPr id="5" name="Picture 4">
            <a:extLst>
              <a:ext uri="{FF2B5EF4-FFF2-40B4-BE49-F238E27FC236}">
                <a16:creationId xmlns:a16="http://schemas.microsoft.com/office/drawing/2014/main" id="{37BACF34-6231-4575-BE3F-9EBBFF11DC91}"/>
              </a:ext>
            </a:extLst>
          </p:cNvPr>
          <p:cNvPicPr>
            <a:picLocks noChangeAspect="1"/>
          </p:cNvPicPr>
          <p:nvPr/>
        </p:nvPicPr>
        <p:blipFill>
          <a:blip r:embed="rId2"/>
          <a:stretch>
            <a:fillRect/>
          </a:stretch>
        </p:blipFill>
        <p:spPr>
          <a:xfrm>
            <a:off x="3349249" y="748132"/>
            <a:ext cx="1508095" cy="1005397"/>
          </a:xfrm>
          <a:prstGeom prst="rect">
            <a:avLst/>
          </a:prstGeom>
        </p:spPr>
      </p:pic>
      <p:pic>
        <p:nvPicPr>
          <p:cNvPr id="6" name="Picture 5">
            <a:extLst>
              <a:ext uri="{FF2B5EF4-FFF2-40B4-BE49-F238E27FC236}">
                <a16:creationId xmlns:a16="http://schemas.microsoft.com/office/drawing/2014/main" id="{D402E52D-BA7A-47A1-A738-1F6A3DE142E9}"/>
              </a:ext>
            </a:extLst>
          </p:cNvPr>
          <p:cNvPicPr>
            <a:picLocks noChangeAspect="1"/>
          </p:cNvPicPr>
          <p:nvPr/>
        </p:nvPicPr>
        <p:blipFill>
          <a:blip r:embed="rId3"/>
          <a:stretch>
            <a:fillRect/>
          </a:stretch>
        </p:blipFill>
        <p:spPr>
          <a:xfrm>
            <a:off x="3183786" y="1753494"/>
            <a:ext cx="1889287" cy="1259525"/>
          </a:xfrm>
          <a:prstGeom prst="rect">
            <a:avLst/>
          </a:prstGeom>
        </p:spPr>
      </p:pic>
      <p:pic>
        <p:nvPicPr>
          <p:cNvPr id="7" name="Picture 6">
            <a:extLst>
              <a:ext uri="{FF2B5EF4-FFF2-40B4-BE49-F238E27FC236}">
                <a16:creationId xmlns:a16="http://schemas.microsoft.com/office/drawing/2014/main" id="{37B05F68-8D84-41E9-801A-E1355F1F3BDD}"/>
              </a:ext>
            </a:extLst>
          </p:cNvPr>
          <p:cNvPicPr>
            <a:picLocks noChangeAspect="1"/>
          </p:cNvPicPr>
          <p:nvPr/>
        </p:nvPicPr>
        <p:blipFill>
          <a:blip r:embed="rId4"/>
          <a:stretch>
            <a:fillRect/>
          </a:stretch>
        </p:blipFill>
        <p:spPr>
          <a:xfrm>
            <a:off x="3332520" y="3061696"/>
            <a:ext cx="1558362" cy="1038908"/>
          </a:xfrm>
          <a:prstGeom prst="rect">
            <a:avLst/>
          </a:prstGeom>
        </p:spPr>
      </p:pic>
      <p:pic>
        <p:nvPicPr>
          <p:cNvPr id="8" name="Picture 7">
            <a:extLst>
              <a:ext uri="{FF2B5EF4-FFF2-40B4-BE49-F238E27FC236}">
                <a16:creationId xmlns:a16="http://schemas.microsoft.com/office/drawing/2014/main" id="{B062B102-CA97-40C7-BBA2-F394914120BF}"/>
              </a:ext>
            </a:extLst>
          </p:cNvPr>
          <p:cNvPicPr>
            <a:picLocks noChangeAspect="1"/>
          </p:cNvPicPr>
          <p:nvPr/>
        </p:nvPicPr>
        <p:blipFill>
          <a:blip r:embed="rId5"/>
          <a:stretch>
            <a:fillRect/>
          </a:stretch>
        </p:blipFill>
        <p:spPr>
          <a:xfrm>
            <a:off x="3349248" y="4114715"/>
            <a:ext cx="1508095" cy="1005397"/>
          </a:xfrm>
          <a:prstGeom prst="rect">
            <a:avLst/>
          </a:prstGeom>
        </p:spPr>
      </p:pic>
    </p:spTree>
    <p:extLst>
      <p:ext uri="{BB962C8B-B14F-4D97-AF65-F5344CB8AC3E}">
        <p14:creationId xmlns:p14="http://schemas.microsoft.com/office/powerpoint/2010/main" val="631637523"/>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6667</TotalTime>
  <Words>694</Words>
  <Application>Microsoft Office PowerPoint</Application>
  <PresentationFormat>On-screen Show (16:9)</PresentationFormat>
  <Paragraphs>80</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Sniglet</vt:lpstr>
      <vt:lpstr>Arial</vt:lpstr>
      <vt:lpstr>Dosis</vt:lpstr>
      <vt:lpstr>1_Friar template</vt:lpstr>
      <vt:lpstr>Introduction to Robots Part 2</vt:lpstr>
      <vt:lpstr>What is Robot?</vt:lpstr>
      <vt:lpstr>PowerPoint Presentation</vt:lpstr>
      <vt:lpstr>THE ‘SKELETON’</vt:lpstr>
      <vt:lpstr>THE ‘SKELETON’</vt:lpstr>
      <vt:lpstr>PowerPoint Presentation</vt:lpstr>
      <vt:lpstr>THE ‘SENSES’</vt:lpstr>
      <vt:lpstr>THE ‘SENSES’</vt:lpstr>
      <vt:lpstr>THE ‘SENSES’</vt:lpstr>
      <vt:lpstr>PowerPoint Presentation</vt:lpstr>
      <vt:lpstr>THE ‘e-BRAIN’</vt:lpstr>
      <vt:lpstr>THE ‘e-BRAIN’</vt:lpstr>
      <vt:lpstr>PowerPoint Presentation</vt:lpstr>
      <vt:lpstr>THE ‘e-BRAIN’</vt:lpstr>
      <vt:lpstr>THE ‘e-BRAIN’</vt:lpstr>
      <vt:lpstr>PowerPoint Presentation</vt:lpstr>
      <vt:lpstr>Smartphone Controlled Robot</vt:lpstr>
      <vt:lpstr>Follow Me Robot</vt:lpstr>
      <vt:lpstr>Obstacle Avoiding Robot</vt:lpstr>
      <vt:lpstr>Pick and Place Robot</vt:lpstr>
      <vt:lpstr>Stair Climbing Robot</vt:lpstr>
      <vt:lpstr>Gesture Controlled Robot</vt:lpstr>
      <vt:lpstr>Line Following Robot</vt:lpstr>
      <vt:lpstr>Dust Cleaning Robot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Basics of Sensors</dc:title>
  <dc:creator>contact@thestempedia.com</dc:creator>
  <cp:lastModifiedBy>Pankaj Verma</cp:lastModifiedBy>
  <cp:revision>234</cp:revision>
  <dcterms:modified xsi:type="dcterms:W3CDTF">2019-11-10T10:51:30Z</dcterms:modified>
</cp:coreProperties>
</file>