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84" r:id="rId2"/>
    <p:sldId id="578" r:id="rId3"/>
    <p:sldId id="464" r:id="rId4"/>
    <p:sldId id="579" r:id="rId5"/>
    <p:sldId id="580" r:id="rId6"/>
    <p:sldId id="581" r:id="rId7"/>
    <p:sldId id="582" r:id="rId8"/>
    <p:sldId id="583" r:id="rId9"/>
    <p:sldId id="584" r:id="rId10"/>
    <p:sldId id="585" r:id="rId11"/>
    <p:sldId id="586" r:id="rId12"/>
    <p:sldId id="587" r:id="rId13"/>
    <p:sldId id="547" r:id="rId14"/>
    <p:sldId id="588" r:id="rId15"/>
    <p:sldId id="589" r:id="rId16"/>
    <p:sldId id="590" r:id="rId17"/>
    <p:sldId id="591" r:id="rId18"/>
    <p:sldId id="592" r:id="rId19"/>
    <p:sldId id="593" r:id="rId20"/>
    <p:sldId id="598" r:id="rId21"/>
    <p:sldId id="594" r:id="rId22"/>
    <p:sldId id="595" r:id="rId23"/>
    <p:sldId id="596" r:id="rId24"/>
    <p:sldId id="317" r:id="rId25"/>
  </p:sldIdLst>
  <p:sldSz cx="9144000" cy="5143500" type="screen16x9"/>
  <p:notesSz cx="6858000" cy="9144000"/>
  <p:embeddedFontLst>
    <p:embeddedFont>
      <p:font typeface="Dosis" panose="020B0604020202020204" charset="0"/>
      <p:regular r:id="rId27"/>
      <p:bold r:id="rId28"/>
    </p:embeddedFont>
    <p:embeddedFont>
      <p:font typeface="Sniglet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21"/>
    <a:srgbClr val="F2E5E2"/>
    <a:srgbClr val="2A3791"/>
    <a:srgbClr val="18AA45"/>
    <a:srgbClr val="F58220"/>
    <a:srgbClr val="D11F40"/>
    <a:srgbClr val="45BADD"/>
    <a:srgbClr val="FECC0E"/>
    <a:srgbClr val="13AFF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516804-8F88-4118-8439-1FF2495B33D7}">
  <a:tblStyle styleId="{5D516804-8F88-4118-8439-1FF2495B3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1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73E37C-6F52-4F70-8A86-CFEB253A963E}"/>
              </a:ext>
            </a:extLst>
          </p:cNvPr>
          <p:cNvGrpSpPr/>
          <p:nvPr userDrawn="1"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63" name="Shape 163"/>
            <p:cNvSpPr/>
            <p:nvPr/>
          </p:nvSpPr>
          <p:spPr>
            <a:xfrm>
              <a:off x="723692" y="4220091"/>
              <a:ext cx="794875" cy="985737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-58319" y="3053287"/>
              <a:ext cx="782014" cy="890356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5101" y="3422420"/>
              <a:ext cx="370865" cy="809588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3078045" y="3128354"/>
              <a:ext cx="730671" cy="895811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5401648" y="3285712"/>
              <a:ext cx="805934" cy="75083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364459" y="3346843"/>
              <a:ext cx="873792" cy="600260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4551116" y="3125540"/>
              <a:ext cx="657208" cy="679227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419881" y="3994834"/>
              <a:ext cx="919681" cy="950908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2644912" y="4036538"/>
              <a:ext cx="890356" cy="7068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116542" y="3186156"/>
              <a:ext cx="829755" cy="780163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347361" y="3186147"/>
              <a:ext cx="599146" cy="706812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681615" y="4813558"/>
              <a:ext cx="816944" cy="313967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46421" y="4508764"/>
              <a:ext cx="1040884" cy="73062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7146430" y="3104432"/>
              <a:ext cx="684732" cy="721463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5262207" y="4729516"/>
              <a:ext cx="525046" cy="372666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8376372" y="4729061"/>
              <a:ext cx="508532" cy="324976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808716" y="4429326"/>
              <a:ext cx="570935" cy="567282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975391" y="3053272"/>
              <a:ext cx="541560" cy="67927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570785" y="4028295"/>
              <a:ext cx="734324" cy="723314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247060" y="4094875"/>
              <a:ext cx="275434" cy="244207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8516944" y="4082884"/>
              <a:ext cx="690236" cy="510383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859713" y="3417443"/>
              <a:ext cx="317620" cy="659010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7518184" y="3966329"/>
              <a:ext cx="846269" cy="598458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6453205" y="3705907"/>
              <a:ext cx="666366" cy="752689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866011" y="4742879"/>
              <a:ext cx="681078" cy="455287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6669805" y="4614395"/>
              <a:ext cx="308462" cy="330481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D339C49-C757-44DD-AC62-40136F9A7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2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9850" lvl="0" indent="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 lang="en-IN" dirty="0"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CF3864-FF32-480D-809E-78047B0AA13A}"/>
              </a:ext>
            </a:extLst>
          </p:cNvPr>
          <p:cNvGrpSpPr/>
          <p:nvPr userDrawn="1"/>
        </p:nvGrpSpPr>
        <p:grpSpPr>
          <a:xfrm>
            <a:off x="7110132" y="3078732"/>
            <a:ext cx="2128122" cy="2160657"/>
            <a:chOff x="7110132" y="3078732"/>
            <a:chExt cx="2128122" cy="2160657"/>
          </a:xfrm>
        </p:grpSpPr>
        <p:sp>
          <p:nvSpPr>
            <p:cNvPr id="250" name="Shape 250"/>
            <p:cNvSpPr/>
            <p:nvPr/>
          </p:nvSpPr>
          <p:spPr>
            <a:xfrm>
              <a:off x="8817948" y="34396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8742973" y="4166677"/>
              <a:ext cx="495281" cy="340238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8052572" y="4825260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8052577" y="4132327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7430898" y="4873171"/>
              <a:ext cx="297606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8749725" y="4950125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8522444" y="4000279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8829403" y="4583868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7659648" y="4370196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8797588" y="3078732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7782420" y="4885132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5" name="Shape 272">
              <a:extLst>
                <a:ext uri="{FF2B5EF4-FFF2-40B4-BE49-F238E27FC236}">
                  <a16:creationId xmlns:a16="http://schemas.microsoft.com/office/drawing/2014/main" id="{3F5BB61E-EACF-4EC9-8CF0-E820A20EA0E5}"/>
                </a:ext>
              </a:extLst>
            </p:cNvPr>
            <p:cNvSpPr/>
            <p:nvPr userDrawn="1"/>
          </p:nvSpPr>
          <p:spPr>
            <a:xfrm>
              <a:off x="8394267" y="4464801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8BAB03F-FF1E-4CF9-B157-F56D97FF8225}"/>
              </a:ext>
            </a:extLst>
          </p:cNvPr>
          <p:cNvGrpSpPr/>
          <p:nvPr userDrawn="1"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249" name="Shape 249"/>
            <p:cNvSpPr/>
            <p:nvPr/>
          </p:nvSpPr>
          <p:spPr>
            <a:xfrm>
              <a:off x="-35374" y="3366963"/>
              <a:ext cx="443260" cy="50467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700454" y="4557600"/>
              <a:ext cx="504670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721258" y="4998019"/>
              <a:ext cx="463059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333294" y="4678454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91624" y="4552927"/>
              <a:ext cx="416228" cy="409988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525678" y="4911343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704" y="4900231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448634" y="4138206"/>
              <a:ext cx="479681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58963" y="4957957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6" name="Shape 266">
              <a:extLst>
                <a:ext uri="{FF2B5EF4-FFF2-40B4-BE49-F238E27FC236}">
                  <a16:creationId xmlns:a16="http://schemas.microsoft.com/office/drawing/2014/main" id="{3BEC2B48-8C5C-4C6B-9C88-B007BB2F01F8}"/>
                </a:ext>
              </a:extLst>
            </p:cNvPr>
            <p:cNvSpPr/>
            <p:nvPr userDrawn="1"/>
          </p:nvSpPr>
          <p:spPr>
            <a:xfrm>
              <a:off x="-6398" y="3928634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1C3040-1CA6-4428-9586-879A1B7469C6}"/>
              </a:ext>
            </a:extLst>
          </p:cNvPr>
          <p:cNvGrpSpPr/>
          <p:nvPr userDrawn="1"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253" name="Shape 253"/>
            <p:cNvSpPr/>
            <p:nvPr/>
          </p:nvSpPr>
          <p:spPr>
            <a:xfrm>
              <a:off x="-77078" y="1488018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46877" y="608615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45010" y="3559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-8" y="1013366"/>
              <a:ext cx="37251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-185869" y="9089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403775" y="11500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955990" y="-57166"/>
              <a:ext cx="323616" cy="321546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7" name="Shape 260">
              <a:extLst>
                <a:ext uri="{FF2B5EF4-FFF2-40B4-BE49-F238E27FC236}">
                  <a16:creationId xmlns:a16="http://schemas.microsoft.com/office/drawing/2014/main" id="{8EBD0BED-2A30-45DE-B86B-AA3DB554BA1F}"/>
                </a:ext>
              </a:extLst>
            </p:cNvPr>
            <p:cNvSpPr/>
            <p:nvPr userDrawn="1"/>
          </p:nvSpPr>
          <p:spPr>
            <a:xfrm>
              <a:off x="506176" y="8146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8" name="Shape 264">
              <a:extLst>
                <a:ext uri="{FF2B5EF4-FFF2-40B4-BE49-F238E27FC236}">
                  <a16:creationId xmlns:a16="http://schemas.microsoft.com/office/drawing/2014/main" id="{39F33480-2088-4E72-8DA0-329961CEA5EA}"/>
                </a:ext>
              </a:extLst>
            </p:cNvPr>
            <p:cNvSpPr/>
            <p:nvPr userDrawn="1"/>
          </p:nvSpPr>
          <p:spPr>
            <a:xfrm>
              <a:off x="82003" y="59412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609408-B2A7-457A-8690-B8A5DC15DB77}"/>
              </a:ext>
            </a:extLst>
          </p:cNvPr>
          <p:cNvGrpSpPr/>
          <p:nvPr userDrawn="1"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248" name="Shape 248"/>
            <p:cNvSpPr/>
            <p:nvPr/>
          </p:nvSpPr>
          <p:spPr>
            <a:xfrm>
              <a:off x="7302880" y="-294362"/>
              <a:ext cx="450550" cy="558734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8963979" y="1338718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8318810" y="-29822"/>
              <a:ext cx="456818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7842052" y="-100873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801760" y="790271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699345" y="115140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9" name="Shape 265">
              <a:extLst>
                <a:ext uri="{FF2B5EF4-FFF2-40B4-BE49-F238E27FC236}">
                  <a16:creationId xmlns:a16="http://schemas.microsoft.com/office/drawing/2014/main" id="{B3070B0C-1ADF-4F04-96D0-B89050AE1B69}"/>
                </a:ext>
              </a:extLst>
            </p:cNvPr>
            <p:cNvSpPr/>
            <p:nvPr userDrawn="1"/>
          </p:nvSpPr>
          <p:spPr>
            <a:xfrm>
              <a:off x="8853349" y="192487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A9EE9ECE-11E0-40D4-B16F-4FAB06236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  <p:cxnSp>
        <p:nvCxnSpPr>
          <p:cNvPr id="35" name="Shape 323">
            <a:extLst>
              <a:ext uri="{FF2B5EF4-FFF2-40B4-BE49-F238E27FC236}">
                <a16:creationId xmlns:a16="http://schemas.microsoft.com/office/drawing/2014/main" id="{EEFC08EE-20D8-4C0B-BDE9-8B3B3013FC16}"/>
              </a:ext>
            </a:extLst>
          </p:cNvPr>
          <p:cNvCxnSpPr/>
          <p:nvPr userDrawn="1"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" name="Shape 291">
            <a:extLst>
              <a:ext uri="{FF2B5EF4-FFF2-40B4-BE49-F238E27FC236}">
                <a16:creationId xmlns:a16="http://schemas.microsoft.com/office/drawing/2014/main" id="{51D41F13-9D16-4E3A-8CA5-3438CCE41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7" name="Shape 292">
            <a:extLst>
              <a:ext uri="{FF2B5EF4-FFF2-40B4-BE49-F238E27FC236}">
                <a16:creationId xmlns:a16="http://schemas.microsoft.com/office/drawing/2014/main" id="{BFDF73F0-0B29-48F6-A67D-BEB6B6EDA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84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31800" lvl="0" indent="-3429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cxnSp>
        <p:nvCxnSpPr>
          <p:cNvPr id="359" name="Shape 35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Shape 293">
            <a:extLst>
              <a:ext uri="{FF2B5EF4-FFF2-40B4-BE49-F238E27FC236}">
                <a16:creationId xmlns:a16="http://schemas.microsoft.com/office/drawing/2014/main" id="{240740A9-9FB7-4CBB-93C0-763FC406AE9A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8" name="Shape 295">
              <a:extLst>
                <a:ext uri="{FF2B5EF4-FFF2-40B4-BE49-F238E27FC236}">
                  <a16:creationId xmlns:a16="http://schemas.microsoft.com/office/drawing/2014/main" id="{6DF8CBA7-9BA1-479F-BBBD-418E800D3416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6">
              <a:extLst>
                <a:ext uri="{FF2B5EF4-FFF2-40B4-BE49-F238E27FC236}">
                  <a16:creationId xmlns:a16="http://schemas.microsoft.com/office/drawing/2014/main" id="{D0DC7A7B-3EBB-4126-A4EC-F7E9FAE5A316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7">
              <a:extLst>
                <a:ext uri="{FF2B5EF4-FFF2-40B4-BE49-F238E27FC236}">
                  <a16:creationId xmlns:a16="http://schemas.microsoft.com/office/drawing/2014/main" id="{68D6AF08-428F-4A9C-A354-E2E10A8D3935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8">
              <a:extLst>
                <a:ext uri="{FF2B5EF4-FFF2-40B4-BE49-F238E27FC236}">
                  <a16:creationId xmlns:a16="http://schemas.microsoft.com/office/drawing/2014/main" id="{B71B6DB4-DF38-41BA-8274-B782F5770DF1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2" name="Shape 299">
              <a:extLst>
                <a:ext uri="{FF2B5EF4-FFF2-40B4-BE49-F238E27FC236}">
                  <a16:creationId xmlns:a16="http://schemas.microsoft.com/office/drawing/2014/main" id="{DEC3FC8B-1724-4025-BB11-D26BF42746C5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0">
              <a:extLst>
                <a:ext uri="{FF2B5EF4-FFF2-40B4-BE49-F238E27FC236}">
                  <a16:creationId xmlns:a16="http://schemas.microsoft.com/office/drawing/2014/main" id="{57A21143-FB0C-45A7-B78C-60B640B1013F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1">
              <a:extLst>
                <a:ext uri="{FF2B5EF4-FFF2-40B4-BE49-F238E27FC236}">
                  <a16:creationId xmlns:a16="http://schemas.microsoft.com/office/drawing/2014/main" id="{6F080129-3B74-40B1-BA28-DD85FFB926B9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2">
              <a:extLst>
                <a:ext uri="{FF2B5EF4-FFF2-40B4-BE49-F238E27FC236}">
                  <a16:creationId xmlns:a16="http://schemas.microsoft.com/office/drawing/2014/main" id="{AD27BC22-5866-4465-B4A0-10A055915047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6" name="Shape 304">
              <a:extLst>
                <a:ext uri="{FF2B5EF4-FFF2-40B4-BE49-F238E27FC236}">
                  <a16:creationId xmlns:a16="http://schemas.microsoft.com/office/drawing/2014/main" id="{DA9B07B6-30F7-4652-993C-760844FBBC10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5">
              <a:extLst>
                <a:ext uri="{FF2B5EF4-FFF2-40B4-BE49-F238E27FC236}">
                  <a16:creationId xmlns:a16="http://schemas.microsoft.com/office/drawing/2014/main" id="{E04FE937-6D63-4509-AB54-D2B8C8ED2CC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6">
              <a:extLst>
                <a:ext uri="{FF2B5EF4-FFF2-40B4-BE49-F238E27FC236}">
                  <a16:creationId xmlns:a16="http://schemas.microsoft.com/office/drawing/2014/main" id="{862099D0-6340-4A3E-BB07-6D859535AC46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7">
              <a:extLst>
                <a:ext uri="{FF2B5EF4-FFF2-40B4-BE49-F238E27FC236}">
                  <a16:creationId xmlns:a16="http://schemas.microsoft.com/office/drawing/2014/main" id="{6C9D575E-280A-48AB-82D9-99208A1D5D87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8">
              <a:extLst>
                <a:ext uri="{FF2B5EF4-FFF2-40B4-BE49-F238E27FC236}">
                  <a16:creationId xmlns:a16="http://schemas.microsoft.com/office/drawing/2014/main" id="{1F9402F2-5E32-489F-961E-9EE0AE2FC5CE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9">
              <a:extLst>
                <a:ext uri="{FF2B5EF4-FFF2-40B4-BE49-F238E27FC236}">
                  <a16:creationId xmlns:a16="http://schemas.microsoft.com/office/drawing/2014/main" id="{A3A660CF-0366-430D-B325-60CD832BD2E6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11">
              <a:extLst>
                <a:ext uri="{FF2B5EF4-FFF2-40B4-BE49-F238E27FC236}">
                  <a16:creationId xmlns:a16="http://schemas.microsoft.com/office/drawing/2014/main" id="{0A56BB41-2714-4FDF-BF2B-CB3AF092B87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2">
              <a:extLst>
                <a:ext uri="{FF2B5EF4-FFF2-40B4-BE49-F238E27FC236}">
                  <a16:creationId xmlns:a16="http://schemas.microsoft.com/office/drawing/2014/main" id="{B65F8E3C-1284-47C4-B3BE-704BEE5247A4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4" name="Shape 313">
              <a:extLst>
                <a:ext uri="{FF2B5EF4-FFF2-40B4-BE49-F238E27FC236}">
                  <a16:creationId xmlns:a16="http://schemas.microsoft.com/office/drawing/2014/main" id="{AEAFFA5C-BEE0-4A82-8111-A8433DBF02D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4">
              <a:extLst>
                <a:ext uri="{FF2B5EF4-FFF2-40B4-BE49-F238E27FC236}">
                  <a16:creationId xmlns:a16="http://schemas.microsoft.com/office/drawing/2014/main" id="{FFEA7E71-84DD-43BA-A1A5-6FFF19F3DA83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5">
              <a:extLst>
                <a:ext uri="{FF2B5EF4-FFF2-40B4-BE49-F238E27FC236}">
                  <a16:creationId xmlns:a16="http://schemas.microsoft.com/office/drawing/2014/main" id="{B98533FF-FC2A-45E0-BCB3-54772C5B6F16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6">
              <a:extLst>
                <a:ext uri="{FF2B5EF4-FFF2-40B4-BE49-F238E27FC236}">
                  <a16:creationId xmlns:a16="http://schemas.microsoft.com/office/drawing/2014/main" id="{FAE7E938-1920-4309-B05D-AEB3C3FCCE55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7">
              <a:extLst>
                <a:ext uri="{FF2B5EF4-FFF2-40B4-BE49-F238E27FC236}">
                  <a16:creationId xmlns:a16="http://schemas.microsoft.com/office/drawing/2014/main" id="{9CE1E1E4-D108-4500-A8CA-E42A47579C6A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8">
              <a:extLst>
                <a:ext uri="{FF2B5EF4-FFF2-40B4-BE49-F238E27FC236}">
                  <a16:creationId xmlns:a16="http://schemas.microsoft.com/office/drawing/2014/main" id="{4B668B85-266D-4750-944E-F63DEDA07DC4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9">
              <a:extLst>
                <a:ext uri="{FF2B5EF4-FFF2-40B4-BE49-F238E27FC236}">
                  <a16:creationId xmlns:a16="http://schemas.microsoft.com/office/drawing/2014/main" id="{E6330542-8A2A-487B-93DC-BB4BB13EF2B4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0">
              <a:extLst>
                <a:ext uri="{FF2B5EF4-FFF2-40B4-BE49-F238E27FC236}">
                  <a16:creationId xmlns:a16="http://schemas.microsoft.com/office/drawing/2014/main" id="{70798BC5-22FA-4A4F-AD24-8FE0B2D490E0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1">
              <a:extLst>
                <a:ext uri="{FF2B5EF4-FFF2-40B4-BE49-F238E27FC236}">
                  <a16:creationId xmlns:a16="http://schemas.microsoft.com/office/drawing/2014/main" id="{ED7BB5D2-5FBD-4DD5-8EE6-0439DB89D491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2">
              <a:extLst>
                <a:ext uri="{FF2B5EF4-FFF2-40B4-BE49-F238E27FC236}">
                  <a16:creationId xmlns:a16="http://schemas.microsoft.com/office/drawing/2014/main" id="{689C4625-1C6D-4313-B0D0-9AC78B60B00E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7A4FB63F-67BB-4EAA-8C16-B299AA83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48">
            <a:extLst>
              <a:ext uri="{FF2B5EF4-FFF2-40B4-BE49-F238E27FC236}">
                <a16:creationId xmlns:a16="http://schemas.microsoft.com/office/drawing/2014/main" id="{5C0AA65E-F6F7-4173-9CAD-E4E3D6595BF7}"/>
              </a:ext>
            </a:extLst>
          </p:cNvPr>
          <p:cNvSpPr/>
          <p:nvPr userDrawn="1"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" name="Shape 249">
            <a:extLst>
              <a:ext uri="{FF2B5EF4-FFF2-40B4-BE49-F238E27FC236}">
                <a16:creationId xmlns:a16="http://schemas.microsoft.com/office/drawing/2014/main" id="{D329F791-42AC-4C3D-BA60-DC0394DF0815}"/>
              </a:ext>
            </a:extLst>
          </p:cNvPr>
          <p:cNvSpPr/>
          <p:nvPr userDrawn="1"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" name="Shape 250">
            <a:extLst>
              <a:ext uri="{FF2B5EF4-FFF2-40B4-BE49-F238E27FC236}">
                <a16:creationId xmlns:a16="http://schemas.microsoft.com/office/drawing/2014/main" id="{C4704A19-6CA3-467F-BEAB-329DCFA79F2B}"/>
              </a:ext>
            </a:extLst>
          </p:cNvPr>
          <p:cNvSpPr/>
          <p:nvPr userDrawn="1"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" name="Shape 251">
            <a:extLst>
              <a:ext uri="{FF2B5EF4-FFF2-40B4-BE49-F238E27FC236}">
                <a16:creationId xmlns:a16="http://schemas.microsoft.com/office/drawing/2014/main" id="{8275D89C-738E-4510-BD1C-9FEE7DCE6687}"/>
              </a:ext>
            </a:extLst>
          </p:cNvPr>
          <p:cNvSpPr/>
          <p:nvPr userDrawn="1"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" name="Shape 253">
            <a:extLst>
              <a:ext uri="{FF2B5EF4-FFF2-40B4-BE49-F238E27FC236}">
                <a16:creationId xmlns:a16="http://schemas.microsoft.com/office/drawing/2014/main" id="{250ACD6A-F99F-4F97-945D-746A7D13F612}"/>
              </a:ext>
            </a:extLst>
          </p:cNvPr>
          <p:cNvSpPr/>
          <p:nvPr userDrawn="1"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" name="Shape 254">
            <a:extLst>
              <a:ext uri="{FF2B5EF4-FFF2-40B4-BE49-F238E27FC236}">
                <a16:creationId xmlns:a16="http://schemas.microsoft.com/office/drawing/2014/main" id="{32D83F1B-E817-4927-B2BF-13CEBA9827C9}"/>
              </a:ext>
            </a:extLst>
          </p:cNvPr>
          <p:cNvSpPr/>
          <p:nvPr userDrawn="1"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" name="Shape 255">
            <a:extLst>
              <a:ext uri="{FF2B5EF4-FFF2-40B4-BE49-F238E27FC236}">
                <a16:creationId xmlns:a16="http://schemas.microsoft.com/office/drawing/2014/main" id="{20A3A173-5C8A-4509-93A0-60217941388C}"/>
              </a:ext>
            </a:extLst>
          </p:cNvPr>
          <p:cNvSpPr/>
          <p:nvPr userDrawn="1"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" name="Shape 256">
            <a:extLst>
              <a:ext uri="{FF2B5EF4-FFF2-40B4-BE49-F238E27FC236}">
                <a16:creationId xmlns:a16="http://schemas.microsoft.com/office/drawing/2014/main" id="{9C2335E8-5CF9-4946-9DBD-970A7372DD79}"/>
              </a:ext>
            </a:extLst>
          </p:cNvPr>
          <p:cNvSpPr/>
          <p:nvPr userDrawn="1"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Shape 257">
            <a:extLst>
              <a:ext uri="{FF2B5EF4-FFF2-40B4-BE49-F238E27FC236}">
                <a16:creationId xmlns:a16="http://schemas.microsoft.com/office/drawing/2014/main" id="{4B46374C-1D15-4BB7-8A95-21B2468F2D24}"/>
              </a:ext>
            </a:extLst>
          </p:cNvPr>
          <p:cNvSpPr/>
          <p:nvPr userDrawn="1"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Shape 258">
            <a:extLst>
              <a:ext uri="{FF2B5EF4-FFF2-40B4-BE49-F238E27FC236}">
                <a16:creationId xmlns:a16="http://schemas.microsoft.com/office/drawing/2014/main" id="{E3BA5BE3-F080-47BA-B3D6-3FCA02C5C197}"/>
              </a:ext>
            </a:extLst>
          </p:cNvPr>
          <p:cNvSpPr/>
          <p:nvPr userDrawn="1"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Shape 259">
            <a:extLst>
              <a:ext uri="{FF2B5EF4-FFF2-40B4-BE49-F238E27FC236}">
                <a16:creationId xmlns:a16="http://schemas.microsoft.com/office/drawing/2014/main" id="{1103B35C-1C0D-4C2B-9C62-304DF150EACB}"/>
              </a:ext>
            </a:extLst>
          </p:cNvPr>
          <p:cNvSpPr/>
          <p:nvPr userDrawn="1"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Shape 260">
            <a:extLst>
              <a:ext uri="{FF2B5EF4-FFF2-40B4-BE49-F238E27FC236}">
                <a16:creationId xmlns:a16="http://schemas.microsoft.com/office/drawing/2014/main" id="{F9D82C06-536B-4D71-BD3B-45F3951F4898}"/>
              </a:ext>
            </a:extLst>
          </p:cNvPr>
          <p:cNvSpPr/>
          <p:nvPr userDrawn="1"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Shape 261">
            <a:extLst>
              <a:ext uri="{FF2B5EF4-FFF2-40B4-BE49-F238E27FC236}">
                <a16:creationId xmlns:a16="http://schemas.microsoft.com/office/drawing/2014/main" id="{13C881BA-9C06-4C0E-B1C9-504FD3D15640}"/>
              </a:ext>
            </a:extLst>
          </p:cNvPr>
          <p:cNvSpPr/>
          <p:nvPr userDrawn="1"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Shape 262">
            <a:extLst>
              <a:ext uri="{FF2B5EF4-FFF2-40B4-BE49-F238E27FC236}">
                <a16:creationId xmlns:a16="http://schemas.microsoft.com/office/drawing/2014/main" id="{7574DC21-C28B-4FC9-B6AB-05C595C5F39D}"/>
              </a:ext>
            </a:extLst>
          </p:cNvPr>
          <p:cNvSpPr/>
          <p:nvPr userDrawn="1"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Shape 263">
            <a:extLst>
              <a:ext uri="{FF2B5EF4-FFF2-40B4-BE49-F238E27FC236}">
                <a16:creationId xmlns:a16="http://schemas.microsoft.com/office/drawing/2014/main" id="{D70257BD-DBD0-45CC-B257-B20CCB311EA4}"/>
              </a:ext>
            </a:extLst>
          </p:cNvPr>
          <p:cNvSpPr/>
          <p:nvPr userDrawn="1"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Shape 264">
            <a:extLst>
              <a:ext uri="{FF2B5EF4-FFF2-40B4-BE49-F238E27FC236}">
                <a16:creationId xmlns:a16="http://schemas.microsoft.com/office/drawing/2014/main" id="{7889ECD1-9F29-494B-BF27-DE823B29D270}"/>
              </a:ext>
            </a:extLst>
          </p:cNvPr>
          <p:cNvSpPr/>
          <p:nvPr userDrawn="1"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Shape 265">
            <a:extLst>
              <a:ext uri="{FF2B5EF4-FFF2-40B4-BE49-F238E27FC236}">
                <a16:creationId xmlns:a16="http://schemas.microsoft.com/office/drawing/2014/main" id="{C4F19DBC-307D-4499-A880-3D6CDFA009B2}"/>
              </a:ext>
            </a:extLst>
          </p:cNvPr>
          <p:cNvSpPr/>
          <p:nvPr userDrawn="1"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Shape 266">
            <a:extLst>
              <a:ext uri="{FF2B5EF4-FFF2-40B4-BE49-F238E27FC236}">
                <a16:creationId xmlns:a16="http://schemas.microsoft.com/office/drawing/2014/main" id="{E680E56A-2E58-48E3-A6B2-9AC3ADEE4043}"/>
              </a:ext>
            </a:extLst>
          </p:cNvPr>
          <p:cNvSpPr/>
          <p:nvPr userDrawn="1"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Shape 267">
            <a:extLst>
              <a:ext uri="{FF2B5EF4-FFF2-40B4-BE49-F238E27FC236}">
                <a16:creationId xmlns:a16="http://schemas.microsoft.com/office/drawing/2014/main" id="{534F6D93-1AA9-483D-9737-C0F7C8B78BAC}"/>
              </a:ext>
            </a:extLst>
          </p:cNvPr>
          <p:cNvSpPr/>
          <p:nvPr userDrawn="1"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Shape 268">
            <a:extLst>
              <a:ext uri="{FF2B5EF4-FFF2-40B4-BE49-F238E27FC236}">
                <a16:creationId xmlns:a16="http://schemas.microsoft.com/office/drawing/2014/main" id="{3E9A4C11-9A36-4BED-9BEE-54C3BF2F8920}"/>
              </a:ext>
            </a:extLst>
          </p:cNvPr>
          <p:cNvSpPr/>
          <p:nvPr userDrawn="1"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Shape 270">
            <a:extLst>
              <a:ext uri="{FF2B5EF4-FFF2-40B4-BE49-F238E27FC236}">
                <a16:creationId xmlns:a16="http://schemas.microsoft.com/office/drawing/2014/main" id="{690D65C9-A201-48EF-B866-4D9C03D4500E}"/>
              </a:ext>
            </a:extLst>
          </p:cNvPr>
          <p:cNvSpPr/>
          <p:nvPr userDrawn="1"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Shape 273">
            <a:extLst>
              <a:ext uri="{FF2B5EF4-FFF2-40B4-BE49-F238E27FC236}">
                <a16:creationId xmlns:a16="http://schemas.microsoft.com/office/drawing/2014/main" id="{6B34695D-3FB0-464E-92E6-87932F60AD0A}"/>
              </a:ext>
            </a:extLst>
          </p:cNvPr>
          <p:cNvSpPr/>
          <p:nvPr userDrawn="1"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Shape 274">
            <a:extLst>
              <a:ext uri="{FF2B5EF4-FFF2-40B4-BE49-F238E27FC236}">
                <a16:creationId xmlns:a16="http://schemas.microsoft.com/office/drawing/2014/main" id="{65E46ED2-7363-48D9-9A75-6337E36F81FE}"/>
              </a:ext>
            </a:extLst>
          </p:cNvPr>
          <p:cNvSpPr/>
          <p:nvPr userDrawn="1"/>
        </p:nvSpPr>
        <p:spPr>
          <a:xfrm>
            <a:off x="-185869" y="908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Shape 275">
            <a:extLst>
              <a:ext uri="{FF2B5EF4-FFF2-40B4-BE49-F238E27FC236}">
                <a16:creationId xmlns:a16="http://schemas.microsoft.com/office/drawing/2014/main" id="{D973F3C3-8C82-4609-9847-2BE3CF4B505E}"/>
              </a:ext>
            </a:extLst>
          </p:cNvPr>
          <p:cNvSpPr/>
          <p:nvPr userDrawn="1"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Shape 277">
            <a:extLst>
              <a:ext uri="{FF2B5EF4-FFF2-40B4-BE49-F238E27FC236}">
                <a16:creationId xmlns:a16="http://schemas.microsoft.com/office/drawing/2014/main" id="{06361BE4-2B64-43AD-9A50-BF1DEF7C4150}"/>
              </a:ext>
            </a:extLst>
          </p:cNvPr>
          <p:cNvSpPr/>
          <p:nvPr userDrawn="1"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Shape 278">
            <a:extLst>
              <a:ext uri="{FF2B5EF4-FFF2-40B4-BE49-F238E27FC236}">
                <a16:creationId xmlns:a16="http://schemas.microsoft.com/office/drawing/2014/main" id="{9C010E15-D4D3-4BF9-A18F-EA19085E4E79}"/>
              </a:ext>
            </a:extLst>
          </p:cNvPr>
          <p:cNvSpPr/>
          <p:nvPr userDrawn="1"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Shape 279">
            <a:extLst>
              <a:ext uri="{FF2B5EF4-FFF2-40B4-BE49-F238E27FC236}">
                <a16:creationId xmlns:a16="http://schemas.microsoft.com/office/drawing/2014/main" id="{56BCC3F2-A630-46BE-A68E-B3F0877029DF}"/>
              </a:ext>
            </a:extLst>
          </p:cNvPr>
          <p:cNvSpPr/>
          <p:nvPr userDrawn="1"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Shape 280">
            <a:extLst>
              <a:ext uri="{FF2B5EF4-FFF2-40B4-BE49-F238E27FC236}">
                <a16:creationId xmlns:a16="http://schemas.microsoft.com/office/drawing/2014/main" id="{8DD17EB5-E23C-404E-BAB2-418FE7FA53C5}"/>
              </a:ext>
            </a:extLst>
          </p:cNvPr>
          <p:cNvSpPr/>
          <p:nvPr userDrawn="1"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Shape 281">
            <a:extLst>
              <a:ext uri="{FF2B5EF4-FFF2-40B4-BE49-F238E27FC236}">
                <a16:creationId xmlns:a16="http://schemas.microsoft.com/office/drawing/2014/main" id="{C1610600-1A6F-48EC-857F-8C58D0F5CE21}"/>
              </a:ext>
            </a:extLst>
          </p:cNvPr>
          <p:cNvSpPr/>
          <p:nvPr userDrawn="1"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Shape 282">
            <a:extLst>
              <a:ext uri="{FF2B5EF4-FFF2-40B4-BE49-F238E27FC236}">
                <a16:creationId xmlns:a16="http://schemas.microsoft.com/office/drawing/2014/main" id="{2022AAEC-D89A-495E-AD2A-3945A3E829A4}"/>
              </a:ext>
            </a:extLst>
          </p:cNvPr>
          <p:cNvSpPr/>
          <p:nvPr userDrawn="1"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Shape 283">
            <a:extLst>
              <a:ext uri="{FF2B5EF4-FFF2-40B4-BE49-F238E27FC236}">
                <a16:creationId xmlns:a16="http://schemas.microsoft.com/office/drawing/2014/main" id="{ACE0A285-4031-43F6-AA10-3210BF695E86}"/>
              </a:ext>
            </a:extLst>
          </p:cNvPr>
          <p:cNvSpPr/>
          <p:nvPr userDrawn="1"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Shape 284">
            <a:extLst>
              <a:ext uri="{FF2B5EF4-FFF2-40B4-BE49-F238E27FC236}">
                <a16:creationId xmlns:a16="http://schemas.microsoft.com/office/drawing/2014/main" id="{7B16002A-5731-4953-BCEE-539D329F6F0A}"/>
              </a:ext>
            </a:extLst>
          </p:cNvPr>
          <p:cNvSpPr/>
          <p:nvPr userDrawn="1"/>
        </p:nvSpPr>
        <p:spPr>
          <a:xfrm>
            <a:off x="448634" y="4138206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77" name="Shape 285">
            <a:extLst>
              <a:ext uri="{FF2B5EF4-FFF2-40B4-BE49-F238E27FC236}">
                <a16:creationId xmlns:a16="http://schemas.microsoft.com/office/drawing/2014/main" id="{9A474902-EBF2-46D0-93D1-9FDE226FE9C4}"/>
              </a:ext>
            </a:extLst>
          </p:cNvPr>
          <p:cNvSpPr/>
          <p:nvPr userDrawn="1"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Shape 286">
            <a:extLst>
              <a:ext uri="{FF2B5EF4-FFF2-40B4-BE49-F238E27FC236}">
                <a16:creationId xmlns:a16="http://schemas.microsoft.com/office/drawing/2014/main" id="{F24A4946-CE49-49FF-94A4-2F1FA2F86A6B}"/>
              </a:ext>
            </a:extLst>
          </p:cNvPr>
          <p:cNvSpPr/>
          <p:nvPr userDrawn="1"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Shape 287">
            <a:extLst>
              <a:ext uri="{FF2B5EF4-FFF2-40B4-BE49-F238E27FC236}">
                <a16:creationId xmlns:a16="http://schemas.microsoft.com/office/drawing/2014/main" id="{871ACBA8-0EDD-4F8D-A2CA-D2B804F765A2}"/>
              </a:ext>
            </a:extLst>
          </p:cNvPr>
          <p:cNvSpPr/>
          <p:nvPr userDrawn="1"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Shape 288">
            <a:extLst>
              <a:ext uri="{FF2B5EF4-FFF2-40B4-BE49-F238E27FC236}">
                <a16:creationId xmlns:a16="http://schemas.microsoft.com/office/drawing/2014/main" id="{917EA7C9-A923-47F0-AE4C-825DE07BA9A8}"/>
              </a:ext>
            </a:extLst>
          </p:cNvPr>
          <p:cNvSpPr/>
          <p:nvPr userDrawn="1"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1" name="Shape 289">
            <a:extLst>
              <a:ext uri="{FF2B5EF4-FFF2-40B4-BE49-F238E27FC236}">
                <a16:creationId xmlns:a16="http://schemas.microsoft.com/office/drawing/2014/main" id="{65D90BF5-1D1B-4F06-81C8-D28B1F8F40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Shape 272">
            <a:extLst>
              <a:ext uri="{FF2B5EF4-FFF2-40B4-BE49-F238E27FC236}">
                <a16:creationId xmlns:a16="http://schemas.microsoft.com/office/drawing/2014/main" id="{682141FE-25DB-45A7-800B-DA4A6AB9437E}"/>
              </a:ext>
            </a:extLst>
          </p:cNvPr>
          <p:cNvSpPr/>
          <p:nvPr userDrawn="1"/>
        </p:nvSpPr>
        <p:spPr>
          <a:xfrm>
            <a:off x="8394267" y="4464801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3" name="Shape 266">
            <a:extLst>
              <a:ext uri="{FF2B5EF4-FFF2-40B4-BE49-F238E27FC236}">
                <a16:creationId xmlns:a16="http://schemas.microsoft.com/office/drawing/2014/main" id="{41E0902D-6625-4C23-AFD9-36B23D6BA0FA}"/>
              </a:ext>
            </a:extLst>
          </p:cNvPr>
          <p:cNvSpPr/>
          <p:nvPr userDrawn="1"/>
        </p:nvSpPr>
        <p:spPr>
          <a:xfrm>
            <a:off x="-6398" y="3928634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4" name="Shape 260">
            <a:extLst>
              <a:ext uri="{FF2B5EF4-FFF2-40B4-BE49-F238E27FC236}">
                <a16:creationId xmlns:a16="http://schemas.microsoft.com/office/drawing/2014/main" id="{9C52A166-6CA3-48DB-8701-634359AF84AD}"/>
              </a:ext>
            </a:extLst>
          </p:cNvPr>
          <p:cNvSpPr/>
          <p:nvPr userDrawn="1"/>
        </p:nvSpPr>
        <p:spPr>
          <a:xfrm>
            <a:off x="506176" y="8146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5" name="Shape 264">
            <a:extLst>
              <a:ext uri="{FF2B5EF4-FFF2-40B4-BE49-F238E27FC236}">
                <a16:creationId xmlns:a16="http://schemas.microsoft.com/office/drawing/2014/main" id="{FFE33A31-8A3F-4B14-83E7-341ABEDD3EFA}"/>
              </a:ext>
            </a:extLst>
          </p:cNvPr>
          <p:cNvSpPr/>
          <p:nvPr userDrawn="1"/>
        </p:nvSpPr>
        <p:spPr>
          <a:xfrm>
            <a:off x="82003" y="59412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6" name="Shape 265">
            <a:extLst>
              <a:ext uri="{FF2B5EF4-FFF2-40B4-BE49-F238E27FC236}">
                <a16:creationId xmlns:a16="http://schemas.microsoft.com/office/drawing/2014/main" id="{F475E480-A164-4F9C-94CB-70B817EB708A}"/>
              </a:ext>
            </a:extLst>
          </p:cNvPr>
          <p:cNvSpPr/>
          <p:nvPr userDrawn="1"/>
        </p:nvSpPr>
        <p:spPr>
          <a:xfrm>
            <a:off x="8853349" y="192487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6363852-1BA7-436A-89C5-E413017EE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547ED66-3F16-4324-B6D3-FD1FC10EF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5567" y="838773"/>
            <a:ext cx="3744166" cy="38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 preserve="1">
  <p:cSld name="Completely 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8E037-8DF7-4A32-A944-F28D52092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224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72" r:id="rId4"/>
    <p:sldLayoutId id="2147483664" r:id="rId5"/>
    <p:sldLayoutId id="2147483674" r:id="rId6"/>
    <p:sldLayoutId id="214748366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635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CC37-2CCE-49F6-9768-6211FAADE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931" y="1115627"/>
            <a:ext cx="8690137" cy="1159800"/>
          </a:xfrm>
        </p:spPr>
        <p:txBody>
          <a:bodyPr/>
          <a:lstStyle/>
          <a:p>
            <a:pPr fontAlgn="ctr"/>
            <a:r>
              <a:rPr lang="en-US" b="0" dirty="0"/>
              <a:t>Introduction </a:t>
            </a:r>
            <a:r>
              <a:rPr lang="en-US" b="0"/>
              <a:t>to Robots</a:t>
            </a:r>
            <a:br>
              <a:rPr lang="en-US" b="0"/>
            </a:br>
            <a:r>
              <a:rPr lang="en-US" b="0"/>
              <a:t>Part 1</a:t>
            </a:r>
            <a:endParaRPr lang="en-IN" b="0" dirty="0"/>
          </a:p>
        </p:txBody>
      </p:sp>
    </p:spTree>
    <p:extLst>
      <p:ext uri="{BB962C8B-B14F-4D97-AF65-F5344CB8AC3E}">
        <p14:creationId xmlns:p14="http://schemas.microsoft.com/office/powerpoint/2010/main" val="23637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764E45-FF06-445C-9E15-89C27D6A38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CC426A-A911-4A2C-B8BA-7C525A93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Application of Robots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758A7-569E-41A1-A7A9-BEC1EF057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Households:</a:t>
            </a:r>
            <a:r>
              <a:rPr lang="en-US" dirty="0"/>
              <a:t> For cooking, cleaning, and washing purposes.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4DB202-95DE-40FE-A899-0958D2D85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074" y="1791301"/>
            <a:ext cx="4806102" cy="321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35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764E45-FF06-445C-9E15-89C27D6A38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CC426A-A911-4A2C-B8BA-7C525A93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Application of Robots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758A7-569E-41A1-A7A9-BEC1EF057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b="1" dirty="0"/>
              <a:t>Entertainment:</a:t>
            </a:r>
            <a:r>
              <a:rPr lang="en-IN" dirty="0"/>
              <a:t> Humanoids, robot dogs, etc. E.g. </a:t>
            </a:r>
            <a:r>
              <a:rPr lang="en-IN" dirty="0" err="1"/>
              <a:t>Aibo</a:t>
            </a:r>
            <a:r>
              <a:rPr lang="en-IN" dirty="0"/>
              <a:t> the robot dog.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FED8BD-AB97-4BAC-891D-59F6C3D2A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704" y="1733550"/>
            <a:ext cx="4120180" cy="308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71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D2CC53-11A3-4E24-9C0A-1CAC05F7F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324" y="2161800"/>
            <a:ext cx="4870125" cy="819900"/>
          </a:xfrm>
        </p:spPr>
        <p:txBody>
          <a:bodyPr/>
          <a:lstStyle/>
          <a:p>
            <a:r>
              <a:rPr lang="en-IN" dirty="0"/>
              <a:t>Basic Components of Robot - Hands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D65D3D-4847-4CF3-B4D5-E63C131A67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4990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5EFA60-3D3F-440C-93D9-87EA0505C8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95B084-4C7F-4CFF-B400-1032AF63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‘HANDS’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B856F-0BBB-4386-805B-E31259647F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6D103E-9583-4BE2-9B65-8E26C8A67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25" y="1266030"/>
            <a:ext cx="57150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57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BA10C9-1748-416E-897B-558FB9FF30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E04E7B-9928-44D1-A062-5FD16F3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‘HANDS’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7343D-39C5-421C-894F-1E9B4E4FF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Robot hands are known as end-effectors.</a:t>
            </a:r>
          </a:p>
          <a:p>
            <a:r>
              <a:rPr lang="en-US" dirty="0"/>
              <a:t>There different types of end effectors for different purposes. </a:t>
            </a:r>
          </a:p>
          <a:p>
            <a:r>
              <a:rPr lang="en-US" dirty="0"/>
              <a:t>The most common type is a </a:t>
            </a:r>
            <a:r>
              <a:rPr lang="en-US" i="1" dirty="0"/>
              <a:t>gripper</a:t>
            </a:r>
            <a:r>
              <a:rPr lang="en-US" dirty="0"/>
              <a:t>. A gripper allows the robot to hold objects, carry them, and then release them. </a:t>
            </a:r>
          </a:p>
          <a:p>
            <a:r>
              <a:rPr lang="en-US" dirty="0"/>
              <a:t>Grippers come in many sizes and styles so that the correct ones can be used according to the work to be done.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8438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9F244F-4C10-4B3D-A3A5-56C4578ADA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6064BF-88F4-46D9-A9ED-3AEF096D4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‘HANDS’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0C134-3E77-4F98-8ECE-F65D07330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4229E1-3950-42B6-94BE-AB990EE1A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925" y="1111937"/>
            <a:ext cx="4814400" cy="36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64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D2CC53-11A3-4E24-9C0A-1CAC05F7F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324" y="2161800"/>
            <a:ext cx="4870125" cy="819900"/>
          </a:xfrm>
        </p:spPr>
        <p:txBody>
          <a:bodyPr/>
          <a:lstStyle/>
          <a:p>
            <a:r>
              <a:rPr lang="en-IN" dirty="0"/>
              <a:t>Basic Components of Robot - Feet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D65D3D-4847-4CF3-B4D5-E63C131A67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41500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5EFA60-3D3F-440C-93D9-87EA0505C8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95B084-4C7F-4CFF-B400-1032AF63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‘FEET’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B856F-0BBB-4386-805B-E31259647F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28478-4AC4-4A45-9033-DFB591AEF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87" y="1270792"/>
            <a:ext cx="57054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71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BA10C9-1748-416E-897B-558FB9FF30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E04E7B-9928-44D1-A062-5FD16F3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‘FEET’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7343D-39C5-421C-894F-1E9B4E4FF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Robots need something that will help in moving around.</a:t>
            </a:r>
          </a:p>
          <a:p>
            <a:r>
              <a:rPr lang="en-US" dirty="0"/>
              <a:t>Mobile robots move with the help of wheels (generally, but not necessarily). </a:t>
            </a:r>
          </a:p>
          <a:p>
            <a:r>
              <a:rPr lang="en-US" dirty="0"/>
              <a:t>These wheels are attached to the DC motors (actuators) that turn them, thus helping the robot go places.</a:t>
            </a:r>
          </a:p>
        </p:txBody>
      </p:sp>
    </p:spTree>
    <p:extLst>
      <p:ext uri="{BB962C8B-B14F-4D97-AF65-F5344CB8AC3E}">
        <p14:creationId xmlns:p14="http://schemas.microsoft.com/office/powerpoint/2010/main" val="1449429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9F244F-4C10-4B3D-A3A5-56C4578ADA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6064BF-88F4-46D9-A9ED-3AEF096D4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‘FEET’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0C134-3E77-4F98-8ECE-F65D07330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C891F6-8233-4000-A1B8-6280DBFF3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25" y="913137"/>
            <a:ext cx="5715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D2CC53-11A3-4E24-9C0A-1CAC05F7FB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What is Robot?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D65D3D-4847-4CF3-B4D5-E63C131A67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74106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19E76D-D24A-4C38-BB4B-7D62102D99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654126-DCE6-4238-9E3D-E89C20FD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‘FEET’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6BE0E-8D8A-4AC9-8A27-CF715DCD32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 moving object to be stable, you need at least 3 contact points with the surface on which it is moving. </a:t>
            </a:r>
          </a:p>
          <a:p>
            <a:r>
              <a:rPr lang="en-US" dirty="0"/>
              <a:t>For e.g. in a car, you have four wheels, but in a bicycle, there are only two wheels. </a:t>
            </a:r>
          </a:p>
          <a:p>
            <a:r>
              <a:rPr lang="en-US" dirty="0"/>
              <a:t>A cyclist can control the bicycle only when he is cycling, but if he stops he can’t balance the cycle without resting one of his feet on the ground. </a:t>
            </a:r>
          </a:p>
          <a:p>
            <a:r>
              <a:rPr lang="en-US" dirty="0"/>
              <a:t>In our mobile robot, we will have 2 wheels and one caster wheel touching the ground. A </a:t>
            </a:r>
            <a:r>
              <a:rPr lang="en-US" b="1" dirty="0"/>
              <a:t>caster</a:t>
            </a:r>
            <a:r>
              <a:rPr lang="en-US" dirty="0"/>
              <a:t> wheel has a small round sphere, which rolls freely on the ground. It is passive and can move in any direction.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3340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D2CC53-11A3-4E24-9C0A-1CAC05F7F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324" y="2161800"/>
            <a:ext cx="4870125" cy="819900"/>
          </a:xfrm>
        </p:spPr>
        <p:txBody>
          <a:bodyPr/>
          <a:lstStyle/>
          <a:p>
            <a:r>
              <a:rPr lang="en-IN" dirty="0"/>
              <a:t>Basic Components of Robot - Muscles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D65D3D-4847-4CF3-B4D5-E63C131A67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24388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5EFA60-3D3F-440C-93D9-87EA0505C8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95B084-4C7F-4CFF-B400-1032AF63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‘MUSCLES’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B856F-0BBB-4386-805B-E31259647F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06EE66-5FB4-4587-A79E-EBFA5F9AC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87" y="1270792"/>
            <a:ext cx="57054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83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BA10C9-1748-416E-897B-558FB9FF30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E04E7B-9928-44D1-A062-5FD16F3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‘MUSCLES’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7343D-39C5-421C-894F-1E9B4E4FF3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robot also has muscles. They are known as </a:t>
            </a:r>
            <a:r>
              <a:rPr lang="en-US" b="1" i="1" dirty="0"/>
              <a:t>actuators</a:t>
            </a:r>
            <a:r>
              <a:rPr lang="en-US" dirty="0"/>
              <a:t>. </a:t>
            </a:r>
          </a:p>
          <a:p>
            <a:r>
              <a:rPr lang="en-US" dirty="0"/>
              <a:t>The actuator helps the brain of the robot to respond to the surrounding environment. </a:t>
            </a:r>
          </a:p>
          <a:p>
            <a:r>
              <a:rPr lang="en-US" dirty="0"/>
              <a:t>It helps the robot to move its hands (grippers), and its feet (wheels and the castor).</a:t>
            </a:r>
          </a:p>
          <a:p>
            <a:r>
              <a:rPr lang="en-US" dirty="0"/>
              <a:t>The robots that you will be making consist of DC (direct current) motors and servo motors as electrical actuators.</a:t>
            </a:r>
          </a:p>
        </p:txBody>
      </p:sp>
    </p:spTree>
    <p:extLst>
      <p:ext uri="{BB962C8B-B14F-4D97-AF65-F5344CB8AC3E}">
        <p14:creationId xmlns:p14="http://schemas.microsoft.com/office/powerpoint/2010/main" val="14386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69CDC7-9CCE-421B-8B05-0EF5BC9A5D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498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47D68D-EEB7-4EE9-A6AA-0FF43A76CF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945F11-648D-4AD5-93C8-FD21CD86F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Robot?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860C8-D1CE-4A0E-B584-C01A37FB9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Powered by Electricity.</a:t>
            </a:r>
          </a:p>
          <a:p>
            <a:r>
              <a:rPr lang="en-IN" dirty="0"/>
              <a:t>Programmed to carry out certain tasks, like cleaning, etc.</a:t>
            </a:r>
          </a:p>
          <a:p>
            <a:r>
              <a:rPr lang="en-IN" dirty="0"/>
              <a:t>Senses the environment using sensors and reacts accordingly on its own.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F08EB6-B6A1-4D19-BF2B-3983F79C9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577" y="2623925"/>
            <a:ext cx="4939095" cy="209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79D094-0911-4701-84A5-ACF7873DA8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CB0539-D7FF-47D0-A78C-FF4023D01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Classification of Robots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A6098-B3C4-4377-A1B2-36BDD1626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robot can be controlled by humans, either directly, or remotely, from a place far away. </a:t>
            </a:r>
          </a:p>
          <a:p>
            <a:r>
              <a:rPr lang="en-US" dirty="0"/>
              <a:t>A robot can take decisions and work entirely on its own; such robots are called ‘</a:t>
            </a:r>
            <a:r>
              <a:rPr lang="en-US" b="1" dirty="0"/>
              <a:t>autonomous robots</a:t>
            </a:r>
            <a:r>
              <a:rPr lang="en-US" dirty="0"/>
              <a:t>’.</a:t>
            </a:r>
          </a:p>
          <a:p>
            <a:r>
              <a:rPr lang="en-US" dirty="0"/>
              <a:t>here also exist robots that can move from one place to another; they are known as ‘</a:t>
            </a:r>
            <a:r>
              <a:rPr lang="en-US" b="1" dirty="0"/>
              <a:t>mobile robots</a:t>
            </a:r>
            <a:r>
              <a:rPr lang="en-US" dirty="0"/>
              <a:t>’. </a:t>
            </a:r>
          </a:p>
          <a:p>
            <a:r>
              <a:rPr lang="en-US" dirty="0"/>
              <a:t>There are robots, autonomous robots, mobile robots, and then, there are </a:t>
            </a:r>
            <a:r>
              <a:rPr lang="en-US" b="1" dirty="0"/>
              <a:t>autonomous mobile robots </a:t>
            </a:r>
            <a:r>
              <a:rPr lang="en-US" dirty="0"/>
              <a:t>like obstacle avoiding robots.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073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764E45-FF06-445C-9E15-89C27D6A38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CC426A-A911-4A2C-B8BA-7C525A93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Application of Robots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758A7-569E-41A1-A7A9-BEC1EF057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Industry: For handling and moving materials.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BA40D2-5632-477F-9F0C-50AE7747C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598" y="1622060"/>
            <a:ext cx="5285054" cy="297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6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764E45-FF06-445C-9E15-89C27D6A38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CC426A-A911-4A2C-B8BA-7C525A93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Application of Robots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758A7-569E-41A1-A7A9-BEC1EF057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Space:</a:t>
            </a:r>
            <a:r>
              <a:rPr lang="en-US" dirty="0"/>
              <a:t> For exploring outer space. E.g., the Curiosity Rover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627C25-EE9E-4CB0-9CCA-55B86BEB7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245" y="1694538"/>
            <a:ext cx="3785249" cy="302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68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764E45-FF06-445C-9E15-89C27D6A38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CC426A-A911-4A2C-B8BA-7C525A93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Application of Robots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758A7-569E-41A1-A7A9-BEC1EF057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Hospital:</a:t>
            </a:r>
            <a:r>
              <a:rPr lang="fr-FR" dirty="0"/>
              <a:t> </a:t>
            </a:r>
            <a:r>
              <a:rPr lang="fr-FR" dirty="0" err="1"/>
              <a:t>Surgical</a:t>
            </a:r>
            <a:r>
              <a:rPr lang="fr-FR" dirty="0"/>
              <a:t> robots, réhabilitation robots, </a:t>
            </a:r>
            <a:r>
              <a:rPr lang="fr-FR" dirty="0" err="1"/>
              <a:t>pharmacy</a:t>
            </a:r>
            <a:r>
              <a:rPr lang="fr-FR" dirty="0"/>
              <a:t> robots, etc.</a:t>
            </a:r>
            <a:endParaRPr lang="en-IN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3181B8-A271-4B63-AFBF-40C675EC6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092" y="1786203"/>
            <a:ext cx="4018855" cy="30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21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764E45-FF06-445C-9E15-89C27D6A38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CC426A-A911-4A2C-B8BA-7C525A93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Application of Robots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758A7-569E-41A1-A7A9-BEC1EF057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Agriculture: </a:t>
            </a:r>
            <a:r>
              <a:rPr lang="en-US" dirty="0"/>
              <a:t>For tasks such as vegetable and fruit picking.</a:t>
            </a:r>
            <a:endParaRPr lang="en-IN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FB12EC-2229-463E-B32C-AE1B8D041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25" y="1865237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07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764E45-FF06-445C-9E15-89C27D6A38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CC426A-A911-4A2C-B8BA-7C525A93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Application of Robots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758A7-569E-41A1-A7A9-BEC1EF057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Military: </a:t>
            </a:r>
            <a:r>
              <a:rPr lang="en-US" dirty="0"/>
              <a:t>Bomb discarding robots, drone explorations, etc.</a:t>
            </a:r>
            <a:endParaRPr lang="en-IN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7FC1A2-9BE5-47A5-872B-1E4BEABF3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25" y="1512812"/>
            <a:ext cx="57150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91679"/>
      </p:ext>
    </p:extLst>
  </p:cSld>
  <p:clrMapOvr>
    <a:masterClrMapping/>
  </p:clrMapOvr>
</p:sld>
</file>

<file path=ppt/theme/theme1.xml><?xml version="1.0" encoding="utf-8"?>
<a:theme xmlns:a="http://schemas.openxmlformats.org/drawingml/2006/main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6668</TotalTime>
  <Words>618</Words>
  <Application>Microsoft Office PowerPoint</Application>
  <PresentationFormat>On-screen Show (16:9)</PresentationFormat>
  <Paragraphs>75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Sniglet</vt:lpstr>
      <vt:lpstr>Arial</vt:lpstr>
      <vt:lpstr>Dosis</vt:lpstr>
      <vt:lpstr>1_Friar template</vt:lpstr>
      <vt:lpstr>Introduction to Robots Part 1</vt:lpstr>
      <vt:lpstr>PowerPoint Presentation</vt:lpstr>
      <vt:lpstr>What is Robot?</vt:lpstr>
      <vt:lpstr>Classification of Robots</vt:lpstr>
      <vt:lpstr>Application of Robots</vt:lpstr>
      <vt:lpstr>Application of Robots</vt:lpstr>
      <vt:lpstr>Application of Robots</vt:lpstr>
      <vt:lpstr>Application of Robots</vt:lpstr>
      <vt:lpstr>Application of Robots</vt:lpstr>
      <vt:lpstr>Application of Robots</vt:lpstr>
      <vt:lpstr>Application of Robots</vt:lpstr>
      <vt:lpstr>PowerPoint Presentation</vt:lpstr>
      <vt:lpstr>THE ‘HANDS’</vt:lpstr>
      <vt:lpstr>THE ‘HANDS’</vt:lpstr>
      <vt:lpstr>THE ‘HANDS’</vt:lpstr>
      <vt:lpstr>PowerPoint Presentation</vt:lpstr>
      <vt:lpstr>THE ‘FEET’</vt:lpstr>
      <vt:lpstr>THE ‘FEET’</vt:lpstr>
      <vt:lpstr>THE ‘FEET’</vt:lpstr>
      <vt:lpstr>THE ‘FEET’</vt:lpstr>
      <vt:lpstr>PowerPoint Presentation</vt:lpstr>
      <vt:lpstr>THE ‘MUSCLES’</vt:lpstr>
      <vt:lpstr>THE ‘MUSCLES’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7: Basics of Sensors</dc:title>
  <dc:creator>contact@thestempedia.com</dc:creator>
  <cp:lastModifiedBy>Pankaj Verma</cp:lastModifiedBy>
  <cp:revision>234</cp:revision>
  <dcterms:modified xsi:type="dcterms:W3CDTF">2019-11-10T10:51:07Z</dcterms:modified>
</cp:coreProperties>
</file>