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84" r:id="rId2"/>
    <p:sldId id="290" r:id="rId3"/>
    <p:sldId id="327" r:id="rId4"/>
    <p:sldId id="285" r:id="rId5"/>
    <p:sldId id="286" r:id="rId6"/>
    <p:sldId id="328" r:id="rId7"/>
    <p:sldId id="329" r:id="rId8"/>
    <p:sldId id="321" r:id="rId9"/>
    <p:sldId id="291" r:id="rId10"/>
    <p:sldId id="398" r:id="rId11"/>
    <p:sldId id="452" r:id="rId12"/>
    <p:sldId id="324" r:id="rId13"/>
    <p:sldId id="310" r:id="rId14"/>
    <p:sldId id="330" r:id="rId15"/>
    <p:sldId id="331" r:id="rId16"/>
    <p:sldId id="332" r:id="rId17"/>
    <p:sldId id="317" r:id="rId18"/>
  </p:sldIdLst>
  <p:sldSz cx="9144000" cy="5143500" type="screen16x9"/>
  <p:notesSz cx="6858000" cy="9144000"/>
  <p:embeddedFontLst>
    <p:embeddedFont>
      <p:font typeface="Dosis" panose="020B0604020202020204" charset="0"/>
      <p:regular r:id="rId20"/>
      <p:bold r:id="rId21"/>
    </p:embeddedFont>
    <p:embeddedFont>
      <p:font typeface="Sniglet"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36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226931" y="1141027"/>
            <a:ext cx="8690137" cy="1159800"/>
          </a:xfrm>
        </p:spPr>
        <p:txBody>
          <a:bodyPr/>
          <a:lstStyle/>
          <a:p>
            <a:pPr fontAlgn="ctr"/>
            <a:r>
              <a:rPr lang="en-IN" b="0" dirty="0"/>
              <a:t>Ultrasonic Sensor with evive</a:t>
            </a:r>
          </a:p>
        </p:txBody>
      </p:sp>
    </p:spTree>
    <p:extLst>
      <p:ext uri="{BB962C8B-B14F-4D97-AF65-F5344CB8AC3E}">
        <p14:creationId xmlns:p14="http://schemas.microsoft.com/office/powerpoint/2010/main" val="2363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r>
              <a:rPr lang="en-US" dirty="0"/>
              <a:t>Connect evive to your laptop/PC and open PictoBlox.</a:t>
            </a:r>
          </a:p>
          <a:p>
            <a:r>
              <a:rPr lang="en-US" dirty="0"/>
              <a:t>In PictoBlox, go to the menu and click on the Boards Select the evive.</a:t>
            </a:r>
          </a:p>
          <a:p>
            <a:endParaRPr lang="en-US" dirty="0"/>
          </a:p>
          <a:p>
            <a:endParaRPr lang="en-US" dirty="0"/>
          </a:p>
          <a:p>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5A02D136-DA26-45A5-9C3F-A59A42B1B0DE}"/>
              </a:ext>
            </a:extLst>
          </p:cNvPr>
          <p:cNvPicPr>
            <a:picLocks noChangeAspect="1"/>
          </p:cNvPicPr>
          <p:nvPr/>
        </p:nvPicPr>
        <p:blipFill>
          <a:blip r:embed="rId2"/>
          <a:stretch>
            <a:fillRect/>
          </a:stretch>
        </p:blipFill>
        <p:spPr>
          <a:xfrm>
            <a:off x="2255675" y="2242422"/>
            <a:ext cx="3667520" cy="1854364"/>
          </a:xfrm>
          <a:prstGeom prst="rect">
            <a:avLst/>
          </a:prstGeom>
        </p:spPr>
      </p:pic>
    </p:spTree>
    <p:extLst>
      <p:ext uri="{BB962C8B-B14F-4D97-AF65-F5344CB8AC3E}">
        <p14:creationId xmlns:p14="http://schemas.microsoft.com/office/powerpoint/2010/main" val="278177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r>
              <a:rPr lang="en-US" dirty="0"/>
              <a:t>Once you’ve selected the board, click on the Connect tab and connect the board.</a:t>
            </a:r>
            <a:endParaRPr lang="en-IN" dirty="0"/>
          </a:p>
          <a:p>
            <a:endParaRPr lang="en-US" dirty="0"/>
          </a:p>
        </p:txBody>
      </p:sp>
      <p:pic>
        <p:nvPicPr>
          <p:cNvPr id="6" name="Picture 5">
            <a:extLst>
              <a:ext uri="{FF2B5EF4-FFF2-40B4-BE49-F238E27FC236}">
                <a16:creationId xmlns:a16="http://schemas.microsoft.com/office/drawing/2014/main" id="{6DD5941B-D3D4-4008-A559-265D5B79C99B}"/>
              </a:ext>
            </a:extLst>
          </p:cNvPr>
          <p:cNvPicPr>
            <a:picLocks noChangeAspect="1"/>
          </p:cNvPicPr>
          <p:nvPr/>
        </p:nvPicPr>
        <p:blipFill>
          <a:blip r:embed="rId2"/>
          <a:stretch>
            <a:fillRect/>
          </a:stretch>
        </p:blipFill>
        <p:spPr>
          <a:xfrm>
            <a:off x="500274" y="1803400"/>
            <a:ext cx="3136490" cy="2700000"/>
          </a:xfrm>
          <a:prstGeom prst="rect">
            <a:avLst/>
          </a:prstGeom>
        </p:spPr>
      </p:pic>
      <p:pic>
        <p:nvPicPr>
          <p:cNvPr id="8" name="Picture 7">
            <a:extLst>
              <a:ext uri="{FF2B5EF4-FFF2-40B4-BE49-F238E27FC236}">
                <a16:creationId xmlns:a16="http://schemas.microsoft.com/office/drawing/2014/main" id="{25AD1E53-C29D-466A-AFAE-C2B22D70AA4F}"/>
              </a:ext>
            </a:extLst>
          </p:cNvPr>
          <p:cNvPicPr>
            <a:picLocks noChangeAspect="1"/>
          </p:cNvPicPr>
          <p:nvPr/>
        </p:nvPicPr>
        <p:blipFill>
          <a:blip r:embed="rId3"/>
          <a:stretch>
            <a:fillRect/>
          </a:stretch>
        </p:blipFill>
        <p:spPr>
          <a:xfrm>
            <a:off x="3973315" y="1803400"/>
            <a:ext cx="3164652" cy="2700000"/>
          </a:xfrm>
          <a:prstGeom prst="rect">
            <a:avLst/>
          </a:prstGeom>
        </p:spPr>
      </p:pic>
    </p:spTree>
    <p:extLst>
      <p:ext uri="{BB962C8B-B14F-4D97-AF65-F5344CB8AC3E}">
        <p14:creationId xmlns:p14="http://schemas.microsoft.com/office/powerpoint/2010/main" val="171074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C3DF1-C401-4705-AFFA-D79A0F5F0BD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
        <p:nvSpPr>
          <p:cNvPr id="3" name="Title 2">
            <a:extLst>
              <a:ext uri="{FF2B5EF4-FFF2-40B4-BE49-F238E27FC236}">
                <a16:creationId xmlns:a16="http://schemas.microsoft.com/office/drawing/2014/main" id="{1FCB0292-7A6B-4095-A2BD-EE13853B2CDC}"/>
              </a:ext>
            </a:extLst>
          </p:cNvPr>
          <p:cNvSpPr>
            <a:spLocks noGrp="1"/>
          </p:cNvSpPr>
          <p:nvPr>
            <p:ph type="title"/>
          </p:nvPr>
        </p:nvSpPr>
        <p:spPr/>
        <p:txBody>
          <a:bodyPr/>
          <a:lstStyle/>
          <a:p>
            <a:r>
              <a:rPr lang="en-IN" dirty="0"/>
              <a:t>Blocks</a:t>
            </a:r>
          </a:p>
        </p:txBody>
      </p:sp>
      <p:sp>
        <p:nvSpPr>
          <p:cNvPr id="4" name="Text Placeholder 3">
            <a:extLst>
              <a:ext uri="{FF2B5EF4-FFF2-40B4-BE49-F238E27FC236}">
                <a16:creationId xmlns:a16="http://schemas.microsoft.com/office/drawing/2014/main" id="{0E9118FD-E7FF-42AA-9A88-249FD6C77FB7}"/>
              </a:ext>
            </a:extLst>
          </p:cNvPr>
          <p:cNvSpPr>
            <a:spLocks noGrp="1"/>
          </p:cNvSpPr>
          <p:nvPr>
            <p:ph type="body" idx="1"/>
          </p:nvPr>
        </p:nvSpPr>
        <p:spPr>
          <a:xfrm>
            <a:off x="747924" y="837874"/>
            <a:ext cx="6503775" cy="4075763"/>
          </a:xfrm>
        </p:spPr>
        <p:txBody>
          <a:bodyPr/>
          <a:lstStyle/>
          <a:p>
            <a:r>
              <a:rPr lang="en-US" b="1" dirty="0"/>
              <a:t>Get ultrasonic sensor distance (cm) trig () echo ()</a:t>
            </a:r>
            <a:r>
              <a:rPr lang="en-US" dirty="0"/>
              <a:t> block is a reporter block available in sensors extension.</a:t>
            </a:r>
          </a:p>
          <a:p>
            <a:r>
              <a:rPr lang="en-US" dirty="0"/>
              <a:t>The block reports the distance of the nearest object from an ultrasonic sensor. </a:t>
            </a:r>
            <a:r>
              <a:rPr lang="en-US" b="1" dirty="0"/>
              <a:t>It returns distance in cm</a:t>
            </a:r>
            <a:r>
              <a:rPr lang="en-US" dirty="0"/>
              <a:t>. </a:t>
            </a:r>
          </a:p>
          <a:p>
            <a:r>
              <a:rPr lang="en-US" dirty="0"/>
              <a:t>The trigger pin and echo pin are connected to a digital pin of evive which can be selected from the drop-down menu.</a:t>
            </a:r>
            <a:endParaRPr lang="en-IN" dirty="0"/>
          </a:p>
        </p:txBody>
      </p:sp>
      <p:pic>
        <p:nvPicPr>
          <p:cNvPr id="6146" name="Picture 2" descr="get ultrasonic sensor distance">
            <a:extLst>
              <a:ext uri="{FF2B5EF4-FFF2-40B4-BE49-F238E27FC236}">
                <a16:creationId xmlns:a16="http://schemas.microsoft.com/office/drawing/2014/main" id="{0B7AFCEA-863A-41F9-BC2B-4D56E11AC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023" y="3170237"/>
            <a:ext cx="3457575" cy="35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3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CDB713-2184-4417-A00A-973BF028FDD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
        <p:nvSpPr>
          <p:cNvPr id="3" name="Title 2">
            <a:extLst>
              <a:ext uri="{FF2B5EF4-FFF2-40B4-BE49-F238E27FC236}">
                <a16:creationId xmlns:a16="http://schemas.microsoft.com/office/drawing/2014/main" id="{8BBFEC02-5EA2-4B35-A739-6BAAF337EB17}"/>
              </a:ext>
            </a:extLst>
          </p:cNvPr>
          <p:cNvSpPr>
            <a:spLocks noGrp="1"/>
          </p:cNvSpPr>
          <p:nvPr>
            <p:ph type="title"/>
          </p:nvPr>
        </p:nvSpPr>
        <p:spPr/>
        <p:txBody>
          <a:bodyPr/>
          <a:lstStyle/>
          <a:p>
            <a:r>
              <a:rPr lang="en-IN" dirty="0"/>
              <a:t>PictoBlox Program</a:t>
            </a:r>
          </a:p>
        </p:txBody>
      </p:sp>
      <p:sp>
        <p:nvSpPr>
          <p:cNvPr id="4" name="Text Placeholder 3">
            <a:extLst>
              <a:ext uri="{FF2B5EF4-FFF2-40B4-BE49-F238E27FC236}">
                <a16:creationId xmlns:a16="http://schemas.microsoft.com/office/drawing/2014/main" id="{EAF14906-A90E-4D2D-B0F2-B5DA36E43202}"/>
              </a:ext>
            </a:extLst>
          </p:cNvPr>
          <p:cNvSpPr>
            <a:spLocks noGrp="1"/>
          </p:cNvSpPr>
          <p:nvPr>
            <p:ph type="body" idx="1"/>
          </p:nvPr>
        </p:nvSpPr>
        <p:spPr>
          <a:xfrm>
            <a:off x="747925" y="837874"/>
            <a:ext cx="6579975" cy="4075763"/>
          </a:xfrm>
        </p:spPr>
        <p:txBody>
          <a:bodyPr/>
          <a:lstStyle/>
          <a:p>
            <a:r>
              <a:rPr lang="en-IN" dirty="0"/>
              <a:t>In this program we are displaying the distance in cm on the evive display.</a:t>
            </a:r>
          </a:p>
          <a:p>
            <a:endParaRPr lang="en-IN" dirty="0"/>
          </a:p>
          <a:p>
            <a:endParaRPr lang="en-IN" dirty="0"/>
          </a:p>
          <a:p>
            <a:endParaRPr lang="en-IN" dirty="0"/>
          </a:p>
          <a:p>
            <a:endParaRPr lang="en-IN" dirty="0"/>
          </a:p>
          <a:p>
            <a:endParaRPr lang="en-IN" dirty="0"/>
          </a:p>
          <a:p>
            <a:endParaRPr lang="en-IN" dirty="0"/>
          </a:p>
          <a:p>
            <a:r>
              <a:rPr lang="en-IN" dirty="0"/>
              <a:t>Run the script.</a:t>
            </a:r>
          </a:p>
        </p:txBody>
      </p:sp>
      <p:pic>
        <p:nvPicPr>
          <p:cNvPr id="6" name="Picture 5">
            <a:extLst>
              <a:ext uri="{FF2B5EF4-FFF2-40B4-BE49-F238E27FC236}">
                <a16:creationId xmlns:a16="http://schemas.microsoft.com/office/drawing/2014/main" id="{21B30459-0F1F-49FA-9951-F34CDBEE3BC1}"/>
              </a:ext>
            </a:extLst>
          </p:cNvPr>
          <p:cNvPicPr>
            <a:picLocks noChangeAspect="1"/>
          </p:cNvPicPr>
          <p:nvPr/>
        </p:nvPicPr>
        <p:blipFill>
          <a:blip r:embed="rId2"/>
          <a:stretch>
            <a:fillRect/>
          </a:stretch>
        </p:blipFill>
        <p:spPr>
          <a:xfrm>
            <a:off x="882788" y="1676136"/>
            <a:ext cx="6310248" cy="2284938"/>
          </a:xfrm>
          <a:prstGeom prst="rect">
            <a:avLst/>
          </a:prstGeom>
        </p:spPr>
      </p:pic>
    </p:spTree>
    <p:extLst>
      <p:ext uri="{BB962C8B-B14F-4D97-AF65-F5344CB8AC3E}">
        <p14:creationId xmlns:p14="http://schemas.microsoft.com/office/powerpoint/2010/main" val="295386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p:txBody>
          <a:bodyPr/>
          <a:lstStyle/>
          <a:p>
            <a:r>
              <a:rPr lang="en-IN" dirty="0"/>
              <a:t>Activity 2: Distance Alarm System</a:t>
            </a:r>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92411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FA8554-2BDA-4C4C-A511-93A9E0BDCF8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sp>
        <p:nvSpPr>
          <p:cNvPr id="3" name="Title 2">
            <a:extLst>
              <a:ext uri="{FF2B5EF4-FFF2-40B4-BE49-F238E27FC236}">
                <a16:creationId xmlns:a16="http://schemas.microsoft.com/office/drawing/2014/main" id="{8599AE24-96D2-40F7-A7C7-F21C0B5CEAF8}"/>
              </a:ext>
            </a:extLst>
          </p:cNvPr>
          <p:cNvSpPr>
            <a:spLocks noGrp="1"/>
          </p:cNvSpPr>
          <p:nvPr>
            <p:ph type="title"/>
          </p:nvPr>
        </p:nvSpPr>
        <p:spPr/>
        <p:txBody>
          <a:bodyPr/>
          <a:lstStyle/>
          <a:p>
            <a:r>
              <a:rPr lang="en-IN" dirty="0"/>
              <a:t>Distance Alarm System</a:t>
            </a:r>
          </a:p>
        </p:txBody>
      </p:sp>
      <p:sp>
        <p:nvSpPr>
          <p:cNvPr id="4" name="Text Placeholder 3">
            <a:extLst>
              <a:ext uri="{FF2B5EF4-FFF2-40B4-BE49-F238E27FC236}">
                <a16:creationId xmlns:a16="http://schemas.microsoft.com/office/drawing/2014/main" id="{5852F55D-1EF6-46F3-97D1-546C9934169E}"/>
              </a:ext>
            </a:extLst>
          </p:cNvPr>
          <p:cNvSpPr>
            <a:spLocks noGrp="1"/>
          </p:cNvSpPr>
          <p:nvPr>
            <p:ph type="body" idx="1"/>
          </p:nvPr>
        </p:nvSpPr>
        <p:spPr>
          <a:xfrm>
            <a:off x="747925" y="748132"/>
            <a:ext cx="6140400" cy="4075763"/>
          </a:xfrm>
        </p:spPr>
        <p:txBody>
          <a:bodyPr/>
          <a:lstStyle/>
          <a:p>
            <a:r>
              <a:rPr lang="en-IN" dirty="0"/>
              <a:t>In this Distance Alarm System, we will notify the user the distance of the object by changing the sound. This can be used by blind people or by someone who is parking the car. </a:t>
            </a:r>
          </a:p>
          <a:p>
            <a:r>
              <a:rPr lang="en-IN" dirty="0"/>
              <a:t>When the distance gets closer to 150 cm, evive buzzer will make a low pitch sound.</a:t>
            </a:r>
          </a:p>
          <a:p>
            <a:r>
              <a:rPr lang="en-IN" dirty="0"/>
              <a:t>When the distance is between 100 to 150 cm, it will increase the pitch.</a:t>
            </a:r>
          </a:p>
          <a:p>
            <a:r>
              <a:rPr lang="en-IN" dirty="0"/>
              <a:t>When the  distance is between 50 to 100 cm, it will increase the pitch even more.</a:t>
            </a:r>
          </a:p>
          <a:p>
            <a:r>
              <a:rPr lang="en-IN" dirty="0"/>
              <a:t>When the distance is less than 50, it will have maximum pitch. Try to code this yourself first.</a:t>
            </a:r>
          </a:p>
        </p:txBody>
      </p:sp>
    </p:spTree>
    <p:extLst>
      <p:ext uri="{BB962C8B-B14F-4D97-AF65-F5344CB8AC3E}">
        <p14:creationId xmlns:p14="http://schemas.microsoft.com/office/powerpoint/2010/main" val="1301679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FA8554-2BDA-4C4C-A511-93A9E0BDCF8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
        <p:nvSpPr>
          <p:cNvPr id="3" name="Title 2">
            <a:extLst>
              <a:ext uri="{FF2B5EF4-FFF2-40B4-BE49-F238E27FC236}">
                <a16:creationId xmlns:a16="http://schemas.microsoft.com/office/drawing/2014/main" id="{8599AE24-96D2-40F7-A7C7-F21C0B5CEAF8}"/>
              </a:ext>
            </a:extLst>
          </p:cNvPr>
          <p:cNvSpPr>
            <a:spLocks noGrp="1"/>
          </p:cNvSpPr>
          <p:nvPr>
            <p:ph type="title"/>
          </p:nvPr>
        </p:nvSpPr>
        <p:spPr/>
        <p:txBody>
          <a:bodyPr/>
          <a:lstStyle/>
          <a:p>
            <a:r>
              <a:rPr lang="en-IN" dirty="0"/>
              <a:t>Distance Alarm System</a:t>
            </a:r>
          </a:p>
        </p:txBody>
      </p:sp>
      <p:pic>
        <p:nvPicPr>
          <p:cNvPr id="8" name="Picture 7">
            <a:extLst>
              <a:ext uri="{FF2B5EF4-FFF2-40B4-BE49-F238E27FC236}">
                <a16:creationId xmlns:a16="http://schemas.microsoft.com/office/drawing/2014/main" id="{E1789E49-F05B-478C-A54B-AB71745A94FD}"/>
              </a:ext>
            </a:extLst>
          </p:cNvPr>
          <p:cNvPicPr>
            <a:picLocks noChangeAspect="1"/>
          </p:cNvPicPr>
          <p:nvPr/>
        </p:nvPicPr>
        <p:blipFill>
          <a:blip r:embed="rId2"/>
          <a:stretch>
            <a:fillRect/>
          </a:stretch>
        </p:blipFill>
        <p:spPr>
          <a:xfrm>
            <a:off x="1492339" y="748132"/>
            <a:ext cx="4651572" cy="4345449"/>
          </a:xfrm>
          <a:prstGeom prst="rect">
            <a:avLst/>
          </a:prstGeom>
        </p:spPr>
      </p:pic>
    </p:spTree>
    <p:extLst>
      <p:ext uri="{BB962C8B-B14F-4D97-AF65-F5344CB8AC3E}">
        <p14:creationId xmlns:p14="http://schemas.microsoft.com/office/powerpoint/2010/main" val="2846012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69CDC7-9CCE-421B-8B05-0EF5BC9A5DA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78498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p:txBody>
          <a:bodyPr/>
          <a:lstStyle/>
          <a:p>
            <a:r>
              <a:rPr lang="en-IN" dirty="0"/>
              <a:t>What is Ultrasonic Sensor?</a:t>
            </a:r>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83757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07AD24-A367-4090-950A-9FEF7CC3E69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
        <p:nvSpPr>
          <p:cNvPr id="3" name="Title 2">
            <a:extLst>
              <a:ext uri="{FF2B5EF4-FFF2-40B4-BE49-F238E27FC236}">
                <a16:creationId xmlns:a16="http://schemas.microsoft.com/office/drawing/2014/main" id="{20C535DF-EF31-4336-ACB5-2EFBB546F88E}"/>
              </a:ext>
            </a:extLst>
          </p:cNvPr>
          <p:cNvSpPr>
            <a:spLocks noGrp="1"/>
          </p:cNvSpPr>
          <p:nvPr>
            <p:ph type="title"/>
          </p:nvPr>
        </p:nvSpPr>
        <p:spPr/>
        <p:txBody>
          <a:bodyPr/>
          <a:lstStyle/>
          <a:p>
            <a:r>
              <a:rPr lang="en-IN" dirty="0"/>
              <a:t>Ultrasonic Sensor</a:t>
            </a:r>
          </a:p>
        </p:txBody>
      </p:sp>
      <p:pic>
        <p:nvPicPr>
          <p:cNvPr id="1026" name="Picture 2" descr="https://thestempedia.com/wp-content/uploads/2017/11/Ultrasonic3-600x450.jpg">
            <a:extLst>
              <a:ext uri="{FF2B5EF4-FFF2-40B4-BE49-F238E27FC236}">
                <a16:creationId xmlns:a16="http://schemas.microsoft.com/office/drawing/2014/main" id="{6E136890-6B7B-4C5D-810D-984017EFDE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92" b="16654"/>
          <a:stretch/>
        </p:blipFill>
        <p:spPr bwMode="auto">
          <a:xfrm>
            <a:off x="1462019" y="2393950"/>
            <a:ext cx="4712212" cy="238583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a:extLst>
              <a:ext uri="{FF2B5EF4-FFF2-40B4-BE49-F238E27FC236}">
                <a16:creationId xmlns:a16="http://schemas.microsoft.com/office/drawing/2014/main" id="{A509B5A4-2D18-4C9E-A99D-5264794CE099}"/>
              </a:ext>
            </a:extLst>
          </p:cNvPr>
          <p:cNvSpPr>
            <a:spLocks noGrp="1"/>
          </p:cNvSpPr>
          <p:nvPr>
            <p:ph type="body" idx="1"/>
          </p:nvPr>
        </p:nvSpPr>
        <p:spPr>
          <a:xfrm>
            <a:off x="747925" y="837874"/>
            <a:ext cx="6140400" cy="4075763"/>
          </a:xfrm>
        </p:spPr>
        <p:txBody>
          <a:bodyPr/>
          <a:lstStyle/>
          <a:p>
            <a:r>
              <a:rPr lang="en-US" dirty="0"/>
              <a:t>An ultrasonic sensor is a device that detects an object and measures the distance to it. It measures the distance by emitting ultrasound and receiving the wave that the object reflects. </a:t>
            </a:r>
            <a:endParaRPr lang="en-IN" dirty="0"/>
          </a:p>
        </p:txBody>
      </p:sp>
    </p:spTree>
    <p:extLst>
      <p:ext uri="{BB962C8B-B14F-4D97-AF65-F5344CB8AC3E}">
        <p14:creationId xmlns:p14="http://schemas.microsoft.com/office/powerpoint/2010/main" val="302816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07AD24-A367-4090-950A-9FEF7CC3E69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
        <p:nvSpPr>
          <p:cNvPr id="3" name="Title 2">
            <a:extLst>
              <a:ext uri="{FF2B5EF4-FFF2-40B4-BE49-F238E27FC236}">
                <a16:creationId xmlns:a16="http://schemas.microsoft.com/office/drawing/2014/main" id="{20C535DF-EF31-4336-ACB5-2EFBB546F88E}"/>
              </a:ext>
            </a:extLst>
          </p:cNvPr>
          <p:cNvSpPr>
            <a:spLocks noGrp="1"/>
          </p:cNvSpPr>
          <p:nvPr>
            <p:ph type="title"/>
          </p:nvPr>
        </p:nvSpPr>
        <p:spPr/>
        <p:txBody>
          <a:bodyPr/>
          <a:lstStyle/>
          <a:p>
            <a:r>
              <a:rPr lang="en-IN" dirty="0"/>
              <a:t>Ultrasonic Sensor</a:t>
            </a:r>
          </a:p>
        </p:txBody>
      </p:sp>
      <p:sp>
        <p:nvSpPr>
          <p:cNvPr id="6" name="Text Placeholder 3">
            <a:extLst>
              <a:ext uri="{FF2B5EF4-FFF2-40B4-BE49-F238E27FC236}">
                <a16:creationId xmlns:a16="http://schemas.microsoft.com/office/drawing/2014/main" id="{A509B5A4-2D18-4C9E-A99D-5264794CE099}"/>
              </a:ext>
            </a:extLst>
          </p:cNvPr>
          <p:cNvSpPr>
            <a:spLocks noGrp="1"/>
          </p:cNvSpPr>
          <p:nvPr>
            <p:ph type="body" idx="1"/>
          </p:nvPr>
        </p:nvSpPr>
        <p:spPr>
          <a:xfrm>
            <a:off x="747925" y="837874"/>
            <a:ext cx="6140400" cy="4075763"/>
          </a:xfrm>
        </p:spPr>
        <p:txBody>
          <a:bodyPr/>
          <a:lstStyle/>
          <a:p>
            <a:r>
              <a:rPr lang="en-US" dirty="0"/>
              <a:t>By recording the time elapsed between the sound wave being generated and the sound wave bouncing back, it is possible to calculate the distance between the sensor and the object.</a:t>
            </a:r>
            <a:endParaRPr lang="en-IN" dirty="0"/>
          </a:p>
        </p:txBody>
      </p:sp>
      <p:pic>
        <p:nvPicPr>
          <p:cNvPr id="8" name="Picture 2" descr="https://thestempedia.com/wp-content/uploads/2017/11/Ultrasonic3-600x450.jpg">
            <a:extLst>
              <a:ext uri="{FF2B5EF4-FFF2-40B4-BE49-F238E27FC236}">
                <a16:creationId xmlns:a16="http://schemas.microsoft.com/office/drawing/2014/main" id="{77986CB6-248A-4509-9F4A-8E7AACE60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92" b="16654"/>
          <a:stretch/>
        </p:blipFill>
        <p:spPr bwMode="auto">
          <a:xfrm>
            <a:off x="1462019" y="2393950"/>
            <a:ext cx="4712212" cy="238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53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F3CCDA-04CD-4721-972D-BCFFD448AEA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
        <p:nvSpPr>
          <p:cNvPr id="3" name="Title 2">
            <a:extLst>
              <a:ext uri="{FF2B5EF4-FFF2-40B4-BE49-F238E27FC236}">
                <a16:creationId xmlns:a16="http://schemas.microsoft.com/office/drawing/2014/main" id="{C8312A9B-80B2-46A4-A6C8-B886E98C1EFF}"/>
              </a:ext>
            </a:extLst>
          </p:cNvPr>
          <p:cNvSpPr>
            <a:spLocks noGrp="1"/>
          </p:cNvSpPr>
          <p:nvPr>
            <p:ph type="title"/>
          </p:nvPr>
        </p:nvSpPr>
        <p:spPr/>
        <p:txBody>
          <a:bodyPr/>
          <a:lstStyle/>
          <a:p>
            <a:r>
              <a:rPr lang="en-IN" dirty="0"/>
              <a:t>Distance Calculation Formula</a:t>
            </a:r>
          </a:p>
        </p:txBody>
      </p:sp>
      <p:sp>
        <p:nvSpPr>
          <p:cNvPr id="4" name="Text Placeholder 3">
            <a:extLst>
              <a:ext uri="{FF2B5EF4-FFF2-40B4-BE49-F238E27FC236}">
                <a16:creationId xmlns:a16="http://schemas.microsoft.com/office/drawing/2014/main" id="{20267F23-C62C-42F2-AE6D-594230BBC70F}"/>
              </a:ext>
            </a:extLst>
          </p:cNvPr>
          <p:cNvSpPr>
            <a:spLocks noGrp="1"/>
          </p:cNvSpPr>
          <p:nvPr>
            <p:ph type="body" idx="1"/>
          </p:nvPr>
        </p:nvSpPr>
        <p:spPr/>
        <p:txBody>
          <a:bodyPr/>
          <a:lstStyle/>
          <a:p>
            <a:pPr fontAlgn="t"/>
            <a:r>
              <a:rPr lang="en-US" dirty="0"/>
              <a:t>The distance can be calculated with the following formula: </a:t>
            </a:r>
            <a:r>
              <a:rPr lang="en-US" b="1" dirty="0"/>
              <a:t>Distance L = 1/2 × T × C</a:t>
            </a:r>
          </a:p>
          <a:p>
            <a:pPr fontAlgn="t"/>
            <a:r>
              <a:rPr lang="en-US" dirty="0"/>
              <a:t>Where </a:t>
            </a:r>
            <a:r>
              <a:rPr lang="en-US" b="1" dirty="0"/>
              <a:t>L</a:t>
            </a:r>
            <a:r>
              <a:rPr lang="en-US" dirty="0"/>
              <a:t> is the distance, </a:t>
            </a:r>
            <a:r>
              <a:rPr lang="en-US" b="1" dirty="0"/>
              <a:t>T</a:t>
            </a:r>
            <a:r>
              <a:rPr lang="en-US" dirty="0"/>
              <a:t> is the time between the emission and reception, and </a:t>
            </a:r>
            <a:r>
              <a:rPr lang="en-US" b="1" dirty="0"/>
              <a:t>C</a:t>
            </a:r>
            <a:r>
              <a:rPr lang="en-US" dirty="0"/>
              <a:t> is the sonic speed. (The value is multiplied by 1/2 because T is the time for go-and-return distance.)</a:t>
            </a:r>
          </a:p>
        </p:txBody>
      </p:sp>
      <p:pic>
        <p:nvPicPr>
          <p:cNvPr id="2050" name="Picture 2" descr="Outline and detection principle">
            <a:extLst>
              <a:ext uri="{FF2B5EF4-FFF2-40B4-BE49-F238E27FC236}">
                <a16:creationId xmlns:a16="http://schemas.microsoft.com/office/drawing/2014/main" id="{E43C679E-7007-42CA-9652-7C9D5D607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25" y="2952750"/>
            <a:ext cx="6477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7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20E40B-A874-4F07-90F4-8D89BA791140}"/>
              </a:ext>
            </a:extLst>
          </p:cNvPr>
          <p:cNvSpPr>
            <a:spLocks noGrp="1"/>
          </p:cNvSpPr>
          <p:nvPr>
            <p:ph type="body" idx="1"/>
          </p:nvPr>
        </p:nvSpPr>
        <p:spPr/>
        <p:txBody>
          <a:bodyPr/>
          <a:lstStyle/>
          <a:p>
            <a:r>
              <a:rPr lang="en-IN" dirty="0"/>
              <a:t>Connecting Ultrasonic Sensor to evive</a:t>
            </a:r>
          </a:p>
        </p:txBody>
      </p:sp>
      <p:sp>
        <p:nvSpPr>
          <p:cNvPr id="3" name="Slide Number Placeholder 2">
            <a:extLst>
              <a:ext uri="{FF2B5EF4-FFF2-40B4-BE49-F238E27FC236}">
                <a16:creationId xmlns:a16="http://schemas.microsoft.com/office/drawing/2014/main" id="{C8463BE2-419B-4F79-A9B9-F525A16C132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57443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thestempedia.com/wp-content/uploads/2017/11/Ultrasonic3-600x450.jpg">
            <a:extLst>
              <a:ext uri="{FF2B5EF4-FFF2-40B4-BE49-F238E27FC236}">
                <a16:creationId xmlns:a16="http://schemas.microsoft.com/office/drawing/2014/main" id="{77986CB6-248A-4509-9F4A-8E7AACE60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92" b="16654"/>
          <a:stretch/>
        </p:blipFill>
        <p:spPr bwMode="auto">
          <a:xfrm>
            <a:off x="3487575" y="1403351"/>
            <a:ext cx="3918556" cy="19840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607AD24-A367-4090-950A-9FEF7CC3E69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
        <p:nvSpPr>
          <p:cNvPr id="3" name="Title 2">
            <a:extLst>
              <a:ext uri="{FF2B5EF4-FFF2-40B4-BE49-F238E27FC236}">
                <a16:creationId xmlns:a16="http://schemas.microsoft.com/office/drawing/2014/main" id="{20C535DF-EF31-4336-ACB5-2EFBB546F88E}"/>
              </a:ext>
            </a:extLst>
          </p:cNvPr>
          <p:cNvSpPr>
            <a:spLocks noGrp="1"/>
          </p:cNvSpPr>
          <p:nvPr>
            <p:ph type="title"/>
          </p:nvPr>
        </p:nvSpPr>
        <p:spPr/>
        <p:txBody>
          <a:bodyPr/>
          <a:lstStyle/>
          <a:p>
            <a:r>
              <a:rPr lang="en-IN" dirty="0"/>
              <a:t>Ultrasonic Sensor</a:t>
            </a:r>
          </a:p>
        </p:txBody>
      </p:sp>
      <p:sp>
        <p:nvSpPr>
          <p:cNvPr id="6" name="Text Placeholder 3">
            <a:extLst>
              <a:ext uri="{FF2B5EF4-FFF2-40B4-BE49-F238E27FC236}">
                <a16:creationId xmlns:a16="http://schemas.microsoft.com/office/drawing/2014/main" id="{A509B5A4-2D18-4C9E-A99D-5264794CE099}"/>
              </a:ext>
            </a:extLst>
          </p:cNvPr>
          <p:cNvSpPr>
            <a:spLocks noGrp="1"/>
          </p:cNvSpPr>
          <p:nvPr>
            <p:ph type="body" idx="1"/>
          </p:nvPr>
        </p:nvSpPr>
        <p:spPr>
          <a:xfrm>
            <a:off x="747925" y="837874"/>
            <a:ext cx="6140400" cy="4075763"/>
          </a:xfrm>
        </p:spPr>
        <p:txBody>
          <a:bodyPr/>
          <a:lstStyle/>
          <a:p>
            <a:pPr fontAlgn="base"/>
            <a:r>
              <a:rPr lang="en-US" dirty="0"/>
              <a:t>The HC-SR04 Ultrasonic Module has 4 pins:</a:t>
            </a:r>
          </a:p>
          <a:p>
            <a:pPr lvl="1" fontAlgn="base"/>
            <a:r>
              <a:rPr lang="en-US" dirty="0"/>
              <a:t>VCC</a:t>
            </a:r>
          </a:p>
          <a:p>
            <a:pPr lvl="1" fontAlgn="base"/>
            <a:r>
              <a:rPr lang="en-US" dirty="0"/>
              <a:t>Trig</a:t>
            </a:r>
          </a:p>
          <a:p>
            <a:pPr lvl="1" fontAlgn="base"/>
            <a:r>
              <a:rPr lang="en-US" dirty="0"/>
              <a:t>Echo</a:t>
            </a:r>
          </a:p>
          <a:p>
            <a:pPr lvl="1" fontAlgn="base"/>
            <a:r>
              <a:rPr lang="en-US" dirty="0"/>
              <a:t>Ground (GND)</a:t>
            </a:r>
          </a:p>
          <a:p>
            <a:pPr fontAlgn="base"/>
            <a:endParaRPr lang="en-US" dirty="0"/>
          </a:p>
          <a:p>
            <a:pPr fontAlgn="base"/>
            <a:endParaRPr lang="en-US" dirty="0"/>
          </a:p>
          <a:p>
            <a:pPr fontAlgn="base"/>
            <a:r>
              <a:rPr lang="en-US" dirty="0"/>
              <a:t>The Ground (GND) and the VCC pins of the module must be connected to the Ground and the 5V pins on evive respectively and the Trig and Echo pins to any 2 Digital I/O pins.</a:t>
            </a:r>
          </a:p>
        </p:txBody>
      </p:sp>
    </p:spTree>
    <p:extLst>
      <p:ext uri="{BB962C8B-B14F-4D97-AF65-F5344CB8AC3E}">
        <p14:creationId xmlns:p14="http://schemas.microsoft.com/office/powerpoint/2010/main" val="375544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FB553F-FF64-4A8B-BBE9-AFE879CE05B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
        <p:nvSpPr>
          <p:cNvPr id="3" name="Title 2">
            <a:extLst>
              <a:ext uri="{FF2B5EF4-FFF2-40B4-BE49-F238E27FC236}">
                <a16:creationId xmlns:a16="http://schemas.microsoft.com/office/drawing/2014/main" id="{4F369827-B9FD-44F5-A11A-E83978EBA3E2}"/>
              </a:ext>
            </a:extLst>
          </p:cNvPr>
          <p:cNvSpPr>
            <a:spLocks noGrp="1"/>
          </p:cNvSpPr>
          <p:nvPr>
            <p:ph type="title"/>
          </p:nvPr>
        </p:nvSpPr>
        <p:spPr/>
        <p:txBody>
          <a:bodyPr/>
          <a:lstStyle/>
          <a:p>
            <a:r>
              <a:rPr lang="en-IN" dirty="0"/>
              <a:t>Circuit Diagram</a:t>
            </a:r>
          </a:p>
        </p:txBody>
      </p:sp>
      <p:sp>
        <p:nvSpPr>
          <p:cNvPr id="6" name="Text Placeholder 5">
            <a:extLst>
              <a:ext uri="{FF2B5EF4-FFF2-40B4-BE49-F238E27FC236}">
                <a16:creationId xmlns:a16="http://schemas.microsoft.com/office/drawing/2014/main" id="{EEC3C0FC-4365-4924-967A-57856C2562E8}"/>
              </a:ext>
            </a:extLst>
          </p:cNvPr>
          <p:cNvSpPr>
            <a:spLocks noGrp="1"/>
          </p:cNvSpPr>
          <p:nvPr>
            <p:ph type="body" idx="1"/>
          </p:nvPr>
        </p:nvSpPr>
        <p:spPr/>
        <p:txBody>
          <a:bodyPr/>
          <a:lstStyle/>
          <a:p>
            <a:r>
              <a:rPr lang="en-IN" sz="1800" dirty="0"/>
              <a:t>Connect the Trig Pin of Ultrasonic sensor to digital pin 2.</a:t>
            </a:r>
          </a:p>
          <a:p>
            <a:r>
              <a:rPr lang="en-IN" sz="1800" dirty="0"/>
              <a:t>Connect the Echo Pin of Ultrasonic sensor to digital pin 3.</a:t>
            </a:r>
          </a:p>
        </p:txBody>
      </p:sp>
      <p:pic>
        <p:nvPicPr>
          <p:cNvPr id="4" name="Picture 2" descr="https://thestempedia.com/wp-content/uploads/2018/05/Ultrasonic-ckt-diag-600x568.jpg">
            <a:extLst>
              <a:ext uri="{FF2B5EF4-FFF2-40B4-BE49-F238E27FC236}">
                <a16:creationId xmlns:a16="http://schemas.microsoft.com/office/drawing/2014/main" id="{536FD97D-FDF3-4B39-95C4-98C825421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32" b="2724"/>
          <a:stretch/>
        </p:blipFill>
        <p:spPr bwMode="auto">
          <a:xfrm>
            <a:off x="1101118" y="1822450"/>
            <a:ext cx="5434013" cy="318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p:txBody>
          <a:bodyPr/>
          <a:lstStyle/>
          <a:p>
            <a:r>
              <a:rPr lang="en-IN" dirty="0"/>
              <a:t>Activity 1: Displaying the distance on the evive</a:t>
            </a:r>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373835871"/>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510</Words>
  <Application>Microsoft Office PowerPoint</Application>
  <PresentationFormat>On-screen Show (16:9)</PresentationFormat>
  <Paragraphs>69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Dosis</vt:lpstr>
      <vt:lpstr>Arial</vt:lpstr>
      <vt:lpstr>Sniglet</vt:lpstr>
      <vt:lpstr>1_Friar template</vt:lpstr>
      <vt:lpstr>Ultrasonic Sensor with evive</vt:lpstr>
      <vt:lpstr>PowerPoint Presentation</vt:lpstr>
      <vt:lpstr>Ultrasonic Sensor</vt:lpstr>
      <vt:lpstr>Ultrasonic Sensor</vt:lpstr>
      <vt:lpstr>Distance Calculation Formula</vt:lpstr>
      <vt:lpstr>PowerPoint Presentation</vt:lpstr>
      <vt:lpstr>Ultrasonic Sensor</vt:lpstr>
      <vt:lpstr>Circuit Diagram</vt:lpstr>
      <vt:lpstr>PowerPoint Presentation</vt:lpstr>
      <vt:lpstr>Interfacing evive with PictoBlox</vt:lpstr>
      <vt:lpstr>Interfacing evive with PictoBlox</vt:lpstr>
      <vt:lpstr>Blocks</vt:lpstr>
      <vt:lpstr>PictoBlox Program</vt:lpstr>
      <vt:lpstr>PowerPoint Presentation</vt:lpstr>
      <vt:lpstr>Distance Alarm System</vt:lpstr>
      <vt:lpstr>Distance Alarm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7: Basics of Sensors</dc:title>
  <dc:creator>contact@thestempedia.com</dc:creator>
  <cp:lastModifiedBy>Ravinder Bidhan</cp:lastModifiedBy>
  <cp:revision>133</cp:revision>
  <dcterms:modified xsi:type="dcterms:W3CDTF">2020-03-27T04:50:33Z</dcterms:modified>
</cp:coreProperties>
</file>