
<file path=[Content_Types].xml><?xml version="1.0" encoding="utf-8"?>
<Types xmlns="http://schemas.openxmlformats.org/package/2006/content-types">
  <Default Extension="emf" ContentType="image/x-emf"/>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84" r:id="rId2"/>
    <p:sldId id="290" r:id="rId3"/>
    <p:sldId id="443" r:id="rId4"/>
    <p:sldId id="464" r:id="rId5"/>
    <p:sldId id="452" r:id="rId6"/>
    <p:sldId id="444" r:id="rId7"/>
    <p:sldId id="453" r:id="rId8"/>
    <p:sldId id="465" r:id="rId9"/>
    <p:sldId id="477" r:id="rId10"/>
    <p:sldId id="398" r:id="rId11"/>
    <p:sldId id="474" r:id="rId12"/>
    <p:sldId id="436" r:id="rId13"/>
    <p:sldId id="476" r:id="rId14"/>
    <p:sldId id="478" r:id="rId15"/>
    <p:sldId id="479" r:id="rId16"/>
    <p:sldId id="485" r:id="rId17"/>
    <p:sldId id="484" r:id="rId18"/>
    <p:sldId id="475" r:id="rId19"/>
    <p:sldId id="466" r:id="rId20"/>
    <p:sldId id="467" r:id="rId21"/>
    <p:sldId id="469" r:id="rId22"/>
    <p:sldId id="468" r:id="rId23"/>
    <p:sldId id="470" r:id="rId24"/>
    <p:sldId id="486" r:id="rId25"/>
    <p:sldId id="317" r:id="rId26"/>
  </p:sldIdLst>
  <p:sldSz cx="9144000" cy="5143500" type="screen16x9"/>
  <p:notesSz cx="6858000" cy="9144000"/>
  <p:embeddedFontLst>
    <p:embeddedFont>
      <p:font typeface="Dosis" panose="020B0604020202020204" charset="0"/>
      <p:regular r:id="rId28"/>
      <p:bold r:id="rId29"/>
    </p:embeddedFont>
    <p:embeddedFont>
      <p:font typeface="Sniglet"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51" d="100"/>
          <a:sy n="151" d="100"/>
        </p:scale>
        <p:origin x="510" y="210"/>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hestempedia.com/wp-content/uploads/2017/06/evive_potentiometer.pn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867977"/>
            <a:ext cx="8690137" cy="1159800"/>
          </a:xfrm>
        </p:spPr>
        <p:txBody>
          <a:bodyPr/>
          <a:lstStyle/>
          <a:p>
            <a:pPr fontAlgn="ctr">
              <a:lnSpc>
                <a:spcPct val="150000"/>
              </a:lnSpc>
            </a:pPr>
            <a:r>
              <a:rPr lang="en-US" b="0" dirty="0"/>
              <a:t>Physical Computing</a:t>
            </a:r>
            <a:br>
              <a:rPr lang="en-US" b="0" dirty="0"/>
            </a:br>
            <a:r>
              <a:rPr lang="en-US" b="0" dirty="0"/>
              <a:t>Analog Input</a:t>
            </a:r>
            <a:endParaRPr lang="en-IN" b="0" dirty="0"/>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Connect evive to your laptop/PC and open PictoBlox.</a:t>
            </a:r>
          </a:p>
          <a:p>
            <a:r>
              <a:rPr lang="en-US" dirty="0"/>
              <a:t>In PictoBlox, go to the menu and click on the Boards Select the evive.</a:t>
            </a:r>
          </a:p>
          <a:p>
            <a:endParaRPr lang="en-US" dirty="0"/>
          </a:p>
          <a:p>
            <a:endParaRPr lang="en-US" dirty="0"/>
          </a:p>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5A02D136-DA26-45A5-9C3F-A59A42B1B0DE}"/>
              </a:ext>
            </a:extLst>
          </p:cNvPr>
          <p:cNvPicPr>
            <a:picLocks noChangeAspect="1"/>
          </p:cNvPicPr>
          <p:nvPr/>
        </p:nvPicPr>
        <p:blipFill>
          <a:blip r:embed="rId2"/>
          <a:stretch>
            <a:fillRect/>
          </a:stretch>
        </p:blipFill>
        <p:spPr>
          <a:xfrm>
            <a:off x="2255675" y="2242422"/>
            <a:ext cx="3667520" cy="1854364"/>
          </a:xfrm>
          <a:prstGeom prst="rect">
            <a:avLst/>
          </a:prstGeom>
        </p:spPr>
      </p:pic>
    </p:spTree>
    <p:extLst>
      <p:ext uri="{BB962C8B-B14F-4D97-AF65-F5344CB8AC3E}">
        <p14:creationId xmlns:p14="http://schemas.microsoft.com/office/powerpoint/2010/main" val="278177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Once you’ve selected the board, click on the Connect tab and connect the board.</a:t>
            </a:r>
            <a:endParaRPr lang="en-IN" dirty="0"/>
          </a:p>
          <a:p>
            <a:endParaRPr lang="en-US" dirty="0"/>
          </a:p>
        </p:txBody>
      </p:sp>
      <p:pic>
        <p:nvPicPr>
          <p:cNvPr id="6" name="Picture 5">
            <a:extLst>
              <a:ext uri="{FF2B5EF4-FFF2-40B4-BE49-F238E27FC236}">
                <a16:creationId xmlns:a16="http://schemas.microsoft.com/office/drawing/2014/main" id="{6DD5941B-D3D4-4008-A559-265D5B79C99B}"/>
              </a:ext>
            </a:extLst>
          </p:cNvPr>
          <p:cNvPicPr>
            <a:picLocks noChangeAspect="1"/>
          </p:cNvPicPr>
          <p:nvPr/>
        </p:nvPicPr>
        <p:blipFill>
          <a:blip r:embed="rId2"/>
          <a:stretch>
            <a:fillRect/>
          </a:stretch>
        </p:blipFill>
        <p:spPr>
          <a:xfrm>
            <a:off x="500274" y="1803400"/>
            <a:ext cx="3136490" cy="2700000"/>
          </a:xfrm>
          <a:prstGeom prst="rect">
            <a:avLst/>
          </a:prstGeom>
        </p:spPr>
      </p:pic>
      <p:pic>
        <p:nvPicPr>
          <p:cNvPr id="8" name="Picture 7">
            <a:extLst>
              <a:ext uri="{FF2B5EF4-FFF2-40B4-BE49-F238E27FC236}">
                <a16:creationId xmlns:a16="http://schemas.microsoft.com/office/drawing/2014/main" id="{25AD1E53-C29D-466A-AFAE-C2B22D70AA4F}"/>
              </a:ext>
            </a:extLst>
          </p:cNvPr>
          <p:cNvPicPr>
            <a:picLocks noChangeAspect="1"/>
          </p:cNvPicPr>
          <p:nvPr/>
        </p:nvPicPr>
        <p:blipFill>
          <a:blip r:embed="rId3"/>
          <a:stretch>
            <a:fillRect/>
          </a:stretch>
        </p:blipFill>
        <p:spPr>
          <a:xfrm>
            <a:off x="3973315" y="1803400"/>
            <a:ext cx="3164652" cy="2700000"/>
          </a:xfrm>
          <a:prstGeom prst="rect">
            <a:avLst/>
          </a:prstGeom>
        </p:spPr>
      </p:pic>
    </p:spTree>
    <p:extLst>
      <p:ext uri="{BB962C8B-B14F-4D97-AF65-F5344CB8AC3E}">
        <p14:creationId xmlns:p14="http://schemas.microsoft.com/office/powerpoint/2010/main" val="171074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3CA213-E415-4550-BD53-043868ACCB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
        <p:nvSpPr>
          <p:cNvPr id="3" name="Title 2">
            <a:extLst>
              <a:ext uri="{FF2B5EF4-FFF2-40B4-BE49-F238E27FC236}">
                <a16:creationId xmlns:a16="http://schemas.microsoft.com/office/drawing/2014/main" id="{30223E9E-2D5F-45A9-9BEC-9754DBD81FD4}"/>
              </a:ext>
            </a:extLst>
          </p:cNvPr>
          <p:cNvSpPr>
            <a:spLocks noGrp="1"/>
          </p:cNvSpPr>
          <p:nvPr>
            <p:ph type="title"/>
          </p:nvPr>
        </p:nvSpPr>
        <p:spPr/>
        <p:txBody>
          <a:bodyPr/>
          <a:lstStyle/>
          <a:p>
            <a:r>
              <a:rPr lang="en-US" dirty="0"/>
              <a:t>Upload Firmware</a:t>
            </a:r>
            <a:endParaRPr lang="en-IN" dirty="0"/>
          </a:p>
        </p:txBody>
      </p:sp>
      <p:sp>
        <p:nvSpPr>
          <p:cNvPr id="4" name="Text Placeholder 3">
            <a:extLst>
              <a:ext uri="{FF2B5EF4-FFF2-40B4-BE49-F238E27FC236}">
                <a16:creationId xmlns:a16="http://schemas.microsoft.com/office/drawing/2014/main" id="{C6A48B1F-B91D-495E-AB50-805182DBAE67}"/>
              </a:ext>
            </a:extLst>
          </p:cNvPr>
          <p:cNvSpPr>
            <a:spLocks noGrp="1"/>
          </p:cNvSpPr>
          <p:nvPr>
            <p:ph type="body" idx="1"/>
          </p:nvPr>
        </p:nvSpPr>
        <p:spPr>
          <a:xfrm>
            <a:off x="747925" y="748132"/>
            <a:ext cx="6140400" cy="4075763"/>
          </a:xfrm>
        </p:spPr>
        <p:txBody>
          <a:bodyPr/>
          <a:lstStyle/>
          <a:p>
            <a:r>
              <a:rPr lang="en-US" dirty="0"/>
              <a:t>You have to upload the firmware into the device before interacting with it. </a:t>
            </a:r>
          </a:p>
          <a:p>
            <a:r>
              <a:rPr lang="en-US" dirty="0"/>
              <a:t>Click on </a:t>
            </a:r>
            <a:r>
              <a:rPr lang="en-US" b="1" dirty="0"/>
              <a:t>Upload Firmware </a:t>
            </a:r>
            <a:r>
              <a:rPr lang="en-US" dirty="0"/>
              <a:t>button.</a:t>
            </a:r>
          </a:p>
          <a:p>
            <a:endParaRPr lang="en-US" dirty="0"/>
          </a:p>
          <a:p>
            <a:endParaRPr lang="en-US" dirty="0"/>
          </a:p>
          <a:p>
            <a:endParaRPr lang="en-US" dirty="0"/>
          </a:p>
          <a:p>
            <a:endParaRPr lang="en-US" dirty="0"/>
          </a:p>
          <a:p>
            <a:r>
              <a:rPr lang="en-US" dirty="0"/>
              <a:t>Once you successfully uploaded the firmware you will see evive logo on evive display. </a:t>
            </a:r>
          </a:p>
          <a:p>
            <a:endParaRPr lang="en-IN" dirty="0"/>
          </a:p>
        </p:txBody>
      </p:sp>
      <p:pic>
        <p:nvPicPr>
          <p:cNvPr id="7" name="Picture 6">
            <a:extLst>
              <a:ext uri="{FF2B5EF4-FFF2-40B4-BE49-F238E27FC236}">
                <a16:creationId xmlns:a16="http://schemas.microsoft.com/office/drawing/2014/main" id="{07EF232D-5624-4F55-8B42-ABFE467FF089}"/>
              </a:ext>
            </a:extLst>
          </p:cNvPr>
          <p:cNvPicPr>
            <a:picLocks noChangeAspect="1"/>
          </p:cNvPicPr>
          <p:nvPr/>
        </p:nvPicPr>
        <p:blipFill>
          <a:blip r:embed="rId2"/>
          <a:stretch>
            <a:fillRect/>
          </a:stretch>
        </p:blipFill>
        <p:spPr>
          <a:xfrm>
            <a:off x="1773591" y="2169877"/>
            <a:ext cx="4716110" cy="1057745"/>
          </a:xfrm>
          <a:prstGeom prst="rect">
            <a:avLst/>
          </a:prstGeom>
        </p:spPr>
      </p:pic>
    </p:spTree>
    <p:extLst>
      <p:ext uri="{BB962C8B-B14F-4D97-AF65-F5344CB8AC3E}">
        <p14:creationId xmlns:p14="http://schemas.microsoft.com/office/powerpoint/2010/main" val="233185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81CC3-1174-4BFC-9185-E74CEEC05E9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
        <p:nvSpPr>
          <p:cNvPr id="3" name="Title 2">
            <a:extLst>
              <a:ext uri="{FF2B5EF4-FFF2-40B4-BE49-F238E27FC236}">
                <a16:creationId xmlns:a16="http://schemas.microsoft.com/office/drawing/2014/main" id="{D7C05D15-AA34-4D8E-A125-7964E613C089}"/>
              </a:ext>
            </a:extLst>
          </p:cNvPr>
          <p:cNvSpPr>
            <a:spLocks noGrp="1"/>
          </p:cNvSpPr>
          <p:nvPr>
            <p:ph type="title"/>
          </p:nvPr>
        </p:nvSpPr>
        <p:spPr/>
        <p:txBody>
          <a:bodyPr/>
          <a:lstStyle/>
          <a:p>
            <a:r>
              <a:rPr lang="en-IN" dirty="0"/>
              <a:t>Adding the sprite</a:t>
            </a:r>
          </a:p>
        </p:txBody>
      </p:sp>
      <p:sp>
        <p:nvSpPr>
          <p:cNvPr id="4" name="Text Placeholder 3">
            <a:extLst>
              <a:ext uri="{FF2B5EF4-FFF2-40B4-BE49-F238E27FC236}">
                <a16:creationId xmlns:a16="http://schemas.microsoft.com/office/drawing/2014/main" id="{03C2F12E-B638-425A-943A-C1F277136623}"/>
              </a:ext>
            </a:extLst>
          </p:cNvPr>
          <p:cNvSpPr>
            <a:spLocks noGrp="1"/>
          </p:cNvSpPr>
          <p:nvPr>
            <p:ph type="body" idx="1"/>
          </p:nvPr>
        </p:nvSpPr>
        <p:spPr/>
        <p:txBody>
          <a:bodyPr/>
          <a:lstStyle/>
          <a:p>
            <a:r>
              <a:rPr lang="en-IN" dirty="0"/>
              <a:t>Add the mouse sprite into the project and delete the Tobi sprite.</a:t>
            </a:r>
          </a:p>
          <a:p>
            <a:endParaRPr lang="en-IN" dirty="0"/>
          </a:p>
        </p:txBody>
      </p:sp>
      <p:pic>
        <p:nvPicPr>
          <p:cNvPr id="6" name="Picture 5" descr="A screenshot of a cell phone&#10;&#10;Description automatically generated">
            <a:extLst>
              <a:ext uri="{FF2B5EF4-FFF2-40B4-BE49-F238E27FC236}">
                <a16:creationId xmlns:a16="http://schemas.microsoft.com/office/drawing/2014/main" id="{994F20BD-4FC2-4228-A2CF-B40CAD3D8AAB}"/>
              </a:ext>
            </a:extLst>
          </p:cNvPr>
          <p:cNvPicPr>
            <a:picLocks noChangeAspect="1"/>
          </p:cNvPicPr>
          <p:nvPr/>
        </p:nvPicPr>
        <p:blipFill>
          <a:blip r:embed="rId2"/>
          <a:stretch>
            <a:fillRect/>
          </a:stretch>
        </p:blipFill>
        <p:spPr>
          <a:xfrm>
            <a:off x="663254" y="1838537"/>
            <a:ext cx="6309741" cy="2808000"/>
          </a:xfrm>
          <a:prstGeom prst="rect">
            <a:avLst/>
          </a:prstGeom>
        </p:spPr>
      </p:pic>
    </p:spTree>
    <p:extLst>
      <p:ext uri="{BB962C8B-B14F-4D97-AF65-F5344CB8AC3E}">
        <p14:creationId xmlns:p14="http://schemas.microsoft.com/office/powerpoint/2010/main" val="93025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53E264-083D-4B41-A8C5-DEA668D7BC0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3" name="Title 2">
            <a:extLst>
              <a:ext uri="{FF2B5EF4-FFF2-40B4-BE49-F238E27FC236}">
                <a16:creationId xmlns:a16="http://schemas.microsoft.com/office/drawing/2014/main" id="{6DEF455C-E723-4DEA-9D8A-A3C1CBE14B17}"/>
              </a:ext>
            </a:extLst>
          </p:cNvPr>
          <p:cNvSpPr>
            <a:spLocks noGrp="1"/>
          </p:cNvSpPr>
          <p:nvPr>
            <p:ph type="title"/>
          </p:nvPr>
        </p:nvSpPr>
        <p:spPr/>
        <p:txBody>
          <a:bodyPr/>
          <a:lstStyle/>
          <a:p>
            <a:r>
              <a:rPr lang="en-IN" dirty="0"/>
              <a:t>Script</a:t>
            </a:r>
          </a:p>
        </p:txBody>
      </p:sp>
      <p:sp>
        <p:nvSpPr>
          <p:cNvPr id="4" name="Text Placeholder 3">
            <a:extLst>
              <a:ext uri="{FF2B5EF4-FFF2-40B4-BE49-F238E27FC236}">
                <a16:creationId xmlns:a16="http://schemas.microsoft.com/office/drawing/2014/main" id="{12FB949D-3634-4FC0-819F-338CE5112C6B}"/>
              </a:ext>
            </a:extLst>
          </p:cNvPr>
          <p:cNvSpPr>
            <a:spLocks noGrp="1"/>
          </p:cNvSpPr>
          <p:nvPr>
            <p:ph type="body" idx="1"/>
          </p:nvPr>
        </p:nvSpPr>
        <p:spPr/>
        <p:txBody>
          <a:bodyPr/>
          <a:lstStyle/>
          <a:p>
            <a:r>
              <a:rPr lang="en-IN" dirty="0"/>
              <a:t>To run the script add when flag clicked block and add a forever block to run the blocks inside it repeatedly.</a:t>
            </a:r>
          </a:p>
        </p:txBody>
      </p:sp>
      <p:pic>
        <p:nvPicPr>
          <p:cNvPr id="6" name="Picture 5" descr="A screenshot of a cell phone&#10;&#10;Description automatically generated">
            <a:extLst>
              <a:ext uri="{FF2B5EF4-FFF2-40B4-BE49-F238E27FC236}">
                <a16:creationId xmlns:a16="http://schemas.microsoft.com/office/drawing/2014/main" id="{9FE953A0-3FE8-4519-B0AC-839744B44728}"/>
              </a:ext>
            </a:extLst>
          </p:cNvPr>
          <p:cNvPicPr>
            <a:picLocks noChangeAspect="1"/>
          </p:cNvPicPr>
          <p:nvPr/>
        </p:nvPicPr>
        <p:blipFill>
          <a:blip r:embed="rId2"/>
          <a:stretch>
            <a:fillRect/>
          </a:stretch>
        </p:blipFill>
        <p:spPr>
          <a:xfrm>
            <a:off x="663254" y="1839837"/>
            <a:ext cx="6309741" cy="2808000"/>
          </a:xfrm>
          <a:prstGeom prst="rect">
            <a:avLst/>
          </a:prstGeom>
        </p:spPr>
      </p:pic>
    </p:spTree>
    <p:extLst>
      <p:ext uri="{BB962C8B-B14F-4D97-AF65-F5344CB8AC3E}">
        <p14:creationId xmlns:p14="http://schemas.microsoft.com/office/powerpoint/2010/main" val="254330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FD479-9FDA-4282-8DF1-EB0560FEF83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
        <p:nvSpPr>
          <p:cNvPr id="3" name="Title 2">
            <a:extLst>
              <a:ext uri="{FF2B5EF4-FFF2-40B4-BE49-F238E27FC236}">
                <a16:creationId xmlns:a16="http://schemas.microsoft.com/office/drawing/2014/main" id="{80D8C27E-C5AB-41AF-892A-112116B1A4EE}"/>
              </a:ext>
            </a:extLst>
          </p:cNvPr>
          <p:cNvSpPr>
            <a:spLocks noGrp="1"/>
          </p:cNvSpPr>
          <p:nvPr>
            <p:ph type="title"/>
          </p:nvPr>
        </p:nvSpPr>
        <p:spPr/>
        <p:txBody>
          <a:bodyPr/>
          <a:lstStyle/>
          <a:p>
            <a:r>
              <a:rPr lang="en-IN" dirty="0"/>
              <a:t>Script</a:t>
            </a:r>
          </a:p>
        </p:txBody>
      </p:sp>
      <p:sp>
        <p:nvSpPr>
          <p:cNvPr id="4" name="Text Placeholder 3">
            <a:extLst>
              <a:ext uri="{FF2B5EF4-FFF2-40B4-BE49-F238E27FC236}">
                <a16:creationId xmlns:a16="http://schemas.microsoft.com/office/drawing/2014/main" id="{9AB9C29A-89DB-4855-A209-07A1DB11D2BE}"/>
              </a:ext>
            </a:extLst>
          </p:cNvPr>
          <p:cNvSpPr>
            <a:spLocks noGrp="1"/>
          </p:cNvSpPr>
          <p:nvPr>
            <p:ph type="body" idx="1"/>
          </p:nvPr>
        </p:nvSpPr>
        <p:spPr/>
        <p:txBody>
          <a:bodyPr/>
          <a:lstStyle/>
          <a:p>
            <a:r>
              <a:rPr lang="en-IN" dirty="0"/>
              <a:t>To change the direction of the mouse, we will use the </a:t>
            </a:r>
            <a:r>
              <a:rPr lang="en-IN" b="1" dirty="0"/>
              <a:t>point in direction () </a:t>
            </a:r>
            <a:r>
              <a:rPr lang="en-IN" dirty="0"/>
              <a:t>block. </a:t>
            </a:r>
          </a:p>
          <a:p>
            <a:r>
              <a:rPr lang="en-IN" dirty="0"/>
              <a:t>Since the direction vary from 0 to 360 degrees and potentiometer value varies from 0 1023, we have to map the values.</a:t>
            </a:r>
          </a:p>
          <a:p>
            <a:r>
              <a:rPr lang="en-IN" dirty="0"/>
              <a:t>Hence, Direction = ((Potentiometer Value) * 360) / 1023</a:t>
            </a:r>
          </a:p>
          <a:p>
            <a:r>
              <a:rPr lang="en-IN" dirty="0"/>
              <a:t>We will use the operators block to do the above operation.</a:t>
            </a:r>
          </a:p>
        </p:txBody>
      </p:sp>
    </p:spTree>
    <p:extLst>
      <p:ext uri="{BB962C8B-B14F-4D97-AF65-F5344CB8AC3E}">
        <p14:creationId xmlns:p14="http://schemas.microsoft.com/office/powerpoint/2010/main" val="89537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805792-AE13-47D1-8A28-430BBDB937D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
        <p:nvSpPr>
          <p:cNvPr id="3" name="Title 2">
            <a:extLst>
              <a:ext uri="{FF2B5EF4-FFF2-40B4-BE49-F238E27FC236}">
                <a16:creationId xmlns:a16="http://schemas.microsoft.com/office/drawing/2014/main" id="{9D7E726D-4057-4A52-AEFC-7B6AABEC9961}"/>
              </a:ext>
            </a:extLst>
          </p:cNvPr>
          <p:cNvSpPr>
            <a:spLocks noGrp="1"/>
          </p:cNvSpPr>
          <p:nvPr>
            <p:ph type="title"/>
          </p:nvPr>
        </p:nvSpPr>
        <p:spPr/>
        <p:txBody>
          <a:bodyPr/>
          <a:lstStyle/>
          <a:p>
            <a:r>
              <a:rPr lang="en-IN" dirty="0"/>
              <a:t>Final Script</a:t>
            </a:r>
          </a:p>
        </p:txBody>
      </p:sp>
      <p:sp>
        <p:nvSpPr>
          <p:cNvPr id="4" name="Text Placeholder 3">
            <a:extLst>
              <a:ext uri="{FF2B5EF4-FFF2-40B4-BE49-F238E27FC236}">
                <a16:creationId xmlns:a16="http://schemas.microsoft.com/office/drawing/2014/main" id="{3FB0B933-3E6F-4BC3-AC6A-2F040E82323D}"/>
              </a:ext>
            </a:extLst>
          </p:cNvPr>
          <p:cNvSpPr>
            <a:spLocks noGrp="1"/>
          </p:cNvSpPr>
          <p:nvPr>
            <p:ph type="body" idx="1"/>
          </p:nvPr>
        </p:nvSpPr>
        <p:spPr/>
        <p:txBody>
          <a:bodyPr/>
          <a:lstStyle/>
          <a:p>
            <a:r>
              <a:rPr lang="en-IN" dirty="0"/>
              <a:t>Here is the final script for the activity:</a:t>
            </a:r>
          </a:p>
          <a:p>
            <a:endParaRPr lang="en-IN" dirty="0"/>
          </a:p>
        </p:txBody>
      </p:sp>
      <p:pic>
        <p:nvPicPr>
          <p:cNvPr id="6" name="Picture 5" descr="A screenshot of a cell phone&#10;&#10;Description automatically generated">
            <a:extLst>
              <a:ext uri="{FF2B5EF4-FFF2-40B4-BE49-F238E27FC236}">
                <a16:creationId xmlns:a16="http://schemas.microsoft.com/office/drawing/2014/main" id="{C878855A-6054-4464-AE08-609ADE0F1DF6}"/>
              </a:ext>
            </a:extLst>
          </p:cNvPr>
          <p:cNvPicPr>
            <a:picLocks noChangeAspect="1"/>
          </p:cNvPicPr>
          <p:nvPr/>
        </p:nvPicPr>
        <p:blipFill>
          <a:blip r:embed="rId2"/>
          <a:stretch>
            <a:fillRect/>
          </a:stretch>
        </p:blipFill>
        <p:spPr>
          <a:xfrm>
            <a:off x="1120147" y="1581149"/>
            <a:ext cx="5395955" cy="2809643"/>
          </a:xfrm>
          <a:prstGeom prst="rect">
            <a:avLst/>
          </a:prstGeom>
        </p:spPr>
      </p:pic>
    </p:spTree>
    <p:extLst>
      <p:ext uri="{BB962C8B-B14F-4D97-AF65-F5344CB8AC3E}">
        <p14:creationId xmlns:p14="http://schemas.microsoft.com/office/powerpoint/2010/main" val="249563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4926D-A896-4B5F-A03F-3F44DBFA157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537CFD48-C771-4B7A-8BFE-5AA3AEE19F89}"/>
              </a:ext>
            </a:extLst>
          </p:cNvPr>
          <p:cNvSpPr>
            <a:spLocks noGrp="1"/>
          </p:cNvSpPr>
          <p:nvPr>
            <p:ph type="title"/>
          </p:nvPr>
        </p:nvSpPr>
        <p:spPr/>
        <p:txBody>
          <a:bodyPr/>
          <a:lstStyle/>
          <a:p>
            <a:r>
              <a:rPr lang="en-IN" dirty="0"/>
              <a:t>Running the Script</a:t>
            </a:r>
          </a:p>
        </p:txBody>
      </p:sp>
      <p:sp>
        <p:nvSpPr>
          <p:cNvPr id="4" name="Text Placeholder 3">
            <a:extLst>
              <a:ext uri="{FF2B5EF4-FFF2-40B4-BE49-F238E27FC236}">
                <a16:creationId xmlns:a16="http://schemas.microsoft.com/office/drawing/2014/main" id="{8BA028BF-EAAD-4B09-B963-911B35E96412}"/>
              </a:ext>
            </a:extLst>
          </p:cNvPr>
          <p:cNvSpPr>
            <a:spLocks noGrp="1"/>
          </p:cNvSpPr>
          <p:nvPr>
            <p:ph type="body" idx="1"/>
          </p:nvPr>
        </p:nvSpPr>
        <p:spPr/>
        <p:txBody>
          <a:bodyPr/>
          <a:lstStyle/>
          <a:p>
            <a:r>
              <a:rPr lang="en-IN" dirty="0"/>
              <a:t>Click on the green flag to run the script.</a:t>
            </a:r>
          </a:p>
        </p:txBody>
      </p:sp>
      <p:pic>
        <p:nvPicPr>
          <p:cNvPr id="6" name="Picture 5" descr="A screenshot of a cell phone&#10;&#10;Description automatically generated">
            <a:extLst>
              <a:ext uri="{FF2B5EF4-FFF2-40B4-BE49-F238E27FC236}">
                <a16:creationId xmlns:a16="http://schemas.microsoft.com/office/drawing/2014/main" id="{CBAC87C7-0EAA-4137-A254-7E406FE491BA}"/>
              </a:ext>
            </a:extLst>
          </p:cNvPr>
          <p:cNvPicPr>
            <a:picLocks noChangeAspect="1"/>
          </p:cNvPicPr>
          <p:nvPr/>
        </p:nvPicPr>
        <p:blipFill>
          <a:blip r:embed="rId2"/>
          <a:stretch>
            <a:fillRect/>
          </a:stretch>
        </p:blipFill>
        <p:spPr>
          <a:xfrm>
            <a:off x="663254" y="1619250"/>
            <a:ext cx="6309741" cy="2808000"/>
          </a:xfrm>
          <a:prstGeom prst="rect">
            <a:avLst/>
          </a:prstGeom>
        </p:spPr>
      </p:pic>
    </p:spTree>
    <p:extLst>
      <p:ext uri="{BB962C8B-B14F-4D97-AF65-F5344CB8AC3E}">
        <p14:creationId xmlns:p14="http://schemas.microsoft.com/office/powerpoint/2010/main" val="137706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Activity: Controlling the Brightness of LED</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82047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67C7B8-4FFF-43E6-9E53-43706A9FA66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sp>
        <p:nvSpPr>
          <p:cNvPr id="3" name="Title 2">
            <a:extLst>
              <a:ext uri="{FF2B5EF4-FFF2-40B4-BE49-F238E27FC236}">
                <a16:creationId xmlns:a16="http://schemas.microsoft.com/office/drawing/2014/main" id="{21AF75C4-0A92-402C-91B6-E3184DC6F62B}"/>
              </a:ext>
            </a:extLst>
          </p:cNvPr>
          <p:cNvSpPr>
            <a:spLocks noGrp="1"/>
          </p:cNvSpPr>
          <p:nvPr>
            <p:ph type="title"/>
          </p:nvPr>
        </p:nvSpPr>
        <p:spPr/>
        <p:txBody>
          <a:bodyPr/>
          <a:lstStyle/>
          <a:p>
            <a:r>
              <a:rPr lang="en-US" dirty="0"/>
              <a:t>Controlling the Brightness of LED</a:t>
            </a:r>
            <a:endParaRPr lang="en-IN" dirty="0"/>
          </a:p>
        </p:txBody>
      </p:sp>
      <p:sp>
        <p:nvSpPr>
          <p:cNvPr id="4" name="Text Placeholder 3">
            <a:extLst>
              <a:ext uri="{FF2B5EF4-FFF2-40B4-BE49-F238E27FC236}">
                <a16:creationId xmlns:a16="http://schemas.microsoft.com/office/drawing/2014/main" id="{E781425D-0F6F-44B8-BA51-7CAAC631F6B1}"/>
              </a:ext>
            </a:extLst>
          </p:cNvPr>
          <p:cNvSpPr>
            <a:spLocks noGrp="1"/>
          </p:cNvSpPr>
          <p:nvPr>
            <p:ph type="body" idx="1"/>
          </p:nvPr>
        </p:nvSpPr>
        <p:spPr/>
        <p:txBody>
          <a:bodyPr/>
          <a:lstStyle/>
          <a:p>
            <a:r>
              <a:rPr lang="en-IN" dirty="0"/>
              <a:t>In this activity, you will control the brightness of LED. </a:t>
            </a:r>
          </a:p>
          <a:p>
            <a:r>
              <a:rPr lang="en-IN" dirty="0"/>
              <a:t>You will use 2 evive blocks:</a:t>
            </a:r>
          </a:p>
          <a:p>
            <a:pPr lvl="1">
              <a:spcAft>
                <a:spcPts val="600"/>
              </a:spcAft>
            </a:pPr>
            <a:r>
              <a:rPr lang="en-IN" dirty="0"/>
              <a:t>Potentiometer () reading – To get the input. Range is 0 – 1023.</a:t>
            </a:r>
          </a:p>
          <a:p>
            <a:pPr lvl="1">
              <a:spcAft>
                <a:spcPts val="600"/>
              </a:spcAft>
            </a:pPr>
            <a:r>
              <a:rPr lang="en-IN" dirty="0"/>
              <a:t>Set PWM pin () output as () – To set the brightness of the LED. Range is 0 – 255.</a:t>
            </a:r>
          </a:p>
          <a:p>
            <a:r>
              <a:rPr lang="en-IN" dirty="0"/>
              <a:t>Since the range is not same, we have to map both. For our case it will be</a:t>
            </a:r>
            <a:br>
              <a:rPr lang="en-IN" dirty="0"/>
            </a:br>
            <a:br>
              <a:rPr lang="en-IN" dirty="0"/>
            </a:br>
            <a:r>
              <a:rPr lang="en-IN" b="1" dirty="0"/>
              <a:t>PWM = (Potentiometer Reading)/4</a:t>
            </a:r>
          </a:p>
          <a:p>
            <a:endParaRPr lang="en-IN" dirty="0"/>
          </a:p>
        </p:txBody>
      </p:sp>
    </p:spTree>
    <p:extLst>
      <p:ext uri="{BB962C8B-B14F-4D97-AF65-F5344CB8AC3E}">
        <p14:creationId xmlns:p14="http://schemas.microsoft.com/office/powerpoint/2010/main" val="106802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Analog Input</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a:xfrm>
            <a:off x="4297650" y="4853299"/>
            <a:ext cx="548700" cy="290100"/>
          </a:xfrm>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837579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67C7B8-4FFF-43E6-9E53-43706A9FA66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
        <p:nvSpPr>
          <p:cNvPr id="3" name="Title 2">
            <a:extLst>
              <a:ext uri="{FF2B5EF4-FFF2-40B4-BE49-F238E27FC236}">
                <a16:creationId xmlns:a16="http://schemas.microsoft.com/office/drawing/2014/main" id="{21AF75C4-0A92-402C-91B6-E3184DC6F62B}"/>
              </a:ext>
            </a:extLst>
          </p:cNvPr>
          <p:cNvSpPr>
            <a:spLocks noGrp="1"/>
          </p:cNvSpPr>
          <p:nvPr>
            <p:ph type="title"/>
          </p:nvPr>
        </p:nvSpPr>
        <p:spPr/>
        <p:txBody>
          <a:bodyPr/>
          <a:lstStyle/>
          <a:p>
            <a:r>
              <a:rPr lang="en-US" dirty="0"/>
              <a:t>Controlling the Brightness of LED</a:t>
            </a:r>
            <a:endParaRPr lang="en-IN" dirty="0"/>
          </a:p>
        </p:txBody>
      </p:sp>
      <p:sp>
        <p:nvSpPr>
          <p:cNvPr id="4" name="Text Placeholder 3">
            <a:extLst>
              <a:ext uri="{FF2B5EF4-FFF2-40B4-BE49-F238E27FC236}">
                <a16:creationId xmlns:a16="http://schemas.microsoft.com/office/drawing/2014/main" id="{E781425D-0F6F-44B8-BA51-7CAAC631F6B1}"/>
              </a:ext>
            </a:extLst>
          </p:cNvPr>
          <p:cNvSpPr>
            <a:spLocks noGrp="1"/>
          </p:cNvSpPr>
          <p:nvPr>
            <p:ph type="body" idx="1"/>
          </p:nvPr>
        </p:nvSpPr>
        <p:spPr/>
        <p:txBody>
          <a:bodyPr/>
          <a:lstStyle/>
          <a:p>
            <a:r>
              <a:rPr lang="en-IN" dirty="0"/>
              <a:t>Since the range is not same, we have to map both. For our case it will be</a:t>
            </a:r>
            <a:br>
              <a:rPr lang="en-IN" dirty="0"/>
            </a:br>
            <a:br>
              <a:rPr lang="en-IN" dirty="0"/>
            </a:br>
            <a:r>
              <a:rPr lang="en-IN" b="1" dirty="0"/>
              <a:t>PWM = (Potentiometer Reading)/4</a:t>
            </a:r>
          </a:p>
          <a:p>
            <a:endParaRPr lang="en-IN" dirty="0"/>
          </a:p>
        </p:txBody>
      </p:sp>
      <p:pic>
        <p:nvPicPr>
          <p:cNvPr id="6" name="Picture 5">
            <a:extLst>
              <a:ext uri="{FF2B5EF4-FFF2-40B4-BE49-F238E27FC236}">
                <a16:creationId xmlns:a16="http://schemas.microsoft.com/office/drawing/2014/main" id="{E34624FA-D41E-4E7F-B78E-40E59D11B801}"/>
              </a:ext>
            </a:extLst>
          </p:cNvPr>
          <p:cNvPicPr>
            <a:picLocks noChangeAspect="1"/>
          </p:cNvPicPr>
          <p:nvPr/>
        </p:nvPicPr>
        <p:blipFill>
          <a:blip r:embed="rId2"/>
          <a:stretch>
            <a:fillRect/>
          </a:stretch>
        </p:blipFill>
        <p:spPr>
          <a:xfrm>
            <a:off x="1214855" y="2571750"/>
            <a:ext cx="5198645" cy="1624113"/>
          </a:xfrm>
          <a:prstGeom prst="rect">
            <a:avLst/>
          </a:prstGeom>
        </p:spPr>
      </p:pic>
    </p:spTree>
    <p:extLst>
      <p:ext uri="{BB962C8B-B14F-4D97-AF65-F5344CB8AC3E}">
        <p14:creationId xmlns:p14="http://schemas.microsoft.com/office/powerpoint/2010/main" val="3685507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9E506-9007-49B1-AC80-73CCDF1E40DC}"/>
              </a:ext>
            </a:extLst>
          </p:cNvPr>
          <p:cNvSpPr>
            <a:spLocks noGrp="1"/>
          </p:cNvSpPr>
          <p:nvPr>
            <p:ph type="body" idx="1"/>
          </p:nvPr>
        </p:nvSpPr>
        <p:spPr/>
        <p:txBody>
          <a:bodyPr/>
          <a:lstStyle/>
          <a:p>
            <a:r>
              <a:rPr lang="en-IN" dirty="0"/>
              <a:t>Upload Mode</a:t>
            </a:r>
          </a:p>
        </p:txBody>
      </p:sp>
      <p:sp>
        <p:nvSpPr>
          <p:cNvPr id="3" name="Slide Number Placeholder 2">
            <a:extLst>
              <a:ext uri="{FF2B5EF4-FFF2-40B4-BE49-F238E27FC236}">
                <a16:creationId xmlns:a16="http://schemas.microsoft.com/office/drawing/2014/main" id="{D15C7F23-AEC6-4FF7-8073-D0280298BFB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428187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7898A4-D0FA-4F4A-9D62-804A0DEF418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sp>
        <p:nvSpPr>
          <p:cNvPr id="3" name="Title 2">
            <a:extLst>
              <a:ext uri="{FF2B5EF4-FFF2-40B4-BE49-F238E27FC236}">
                <a16:creationId xmlns:a16="http://schemas.microsoft.com/office/drawing/2014/main" id="{22E05C8F-34DC-4299-BEC6-662571EEF9D8}"/>
              </a:ext>
            </a:extLst>
          </p:cNvPr>
          <p:cNvSpPr>
            <a:spLocks noGrp="1"/>
          </p:cNvSpPr>
          <p:nvPr>
            <p:ph type="title"/>
          </p:nvPr>
        </p:nvSpPr>
        <p:spPr/>
        <p:txBody>
          <a:bodyPr/>
          <a:lstStyle/>
          <a:p>
            <a:r>
              <a:rPr lang="en-IN" dirty="0"/>
              <a:t>Upload Mode</a:t>
            </a:r>
          </a:p>
        </p:txBody>
      </p:sp>
      <p:sp>
        <p:nvSpPr>
          <p:cNvPr id="4" name="Text Placeholder 3">
            <a:extLst>
              <a:ext uri="{FF2B5EF4-FFF2-40B4-BE49-F238E27FC236}">
                <a16:creationId xmlns:a16="http://schemas.microsoft.com/office/drawing/2014/main" id="{64A0B18A-2C95-4BCE-A733-E27844904E1B}"/>
              </a:ext>
            </a:extLst>
          </p:cNvPr>
          <p:cNvSpPr>
            <a:spLocks noGrp="1"/>
          </p:cNvSpPr>
          <p:nvPr>
            <p:ph type="body" idx="1"/>
          </p:nvPr>
        </p:nvSpPr>
        <p:spPr>
          <a:xfrm>
            <a:off x="747925" y="748132"/>
            <a:ext cx="6618075" cy="4075763"/>
          </a:xfrm>
        </p:spPr>
        <p:txBody>
          <a:bodyPr/>
          <a:lstStyle/>
          <a:p>
            <a:r>
              <a:rPr lang="en-US" dirty="0"/>
              <a:t>Upload mode allows you to write scripts and upload it to the board so that you can use even when it is not connected your computer, for example, you need to upload a script for making moving robots.</a:t>
            </a:r>
          </a:p>
          <a:p>
            <a:r>
              <a:rPr lang="en-US" dirty="0"/>
              <a:t>In this case, evive will run offline according to the program and it cannot interact with the stage.</a:t>
            </a:r>
            <a:endParaRPr lang="en-IN" dirty="0"/>
          </a:p>
        </p:txBody>
      </p:sp>
      <p:pic>
        <p:nvPicPr>
          <p:cNvPr id="8194" name="Picture 2" descr="https://thestempedia.com/wp-content/uploads/2019/01/6.UplaodModePictoblox.png">
            <a:extLst>
              <a:ext uri="{FF2B5EF4-FFF2-40B4-BE49-F238E27FC236}">
                <a16:creationId xmlns:a16="http://schemas.microsoft.com/office/drawing/2014/main" id="{EAFAACBD-942A-4B67-AEF7-CA117B06C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837" y="3043112"/>
            <a:ext cx="58102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875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72A1A-B742-4607-9AB0-69E630FE2D7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sp>
        <p:nvSpPr>
          <p:cNvPr id="3" name="Title 2">
            <a:extLst>
              <a:ext uri="{FF2B5EF4-FFF2-40B4-BE49-F238E27FC236}">
                <a16:creationId xmlns:a16="http://schemas.microsoft.com/office/drawing/2014/main" id="{B37AF5A2-9FBB-4986-B9FD-E4F2BA7DD155}"/>
              </a:ext>
            </a:extLst>
          </p:cNvPr>
          <p:cNvSpPr>
            <a:spLocks noGrp="1"/>
          </p:cNvSpPr>
          <p:nvPr>
            <p:ph type="title"/>
          </p:nvPr>
        </p:nvSpPr>
        <p:spPr/>
        <p:txBody>
          <a:bodyPr/>
          <a:lstStyle/>
          <a:p>
            <a:r>
              <a:rPr lang="en-IN" dirty="0"/>
              <a:t>when evive starts up</a:t>
            </a:r>
          </a:p>
        </p:txBody>
      </p:sp>
      <p:sp>
        <p:nvSpPr>
          <p:cNvPr id="4" name="Text Placeholder 3">
            <a:extLst>
              <a:ext uri="{FF2B5EF4-FFF2-40B4-BE49-F238E27FC236}">
                <a16:creationId xmlns:a16="http://schemas.microsoft.com/office/drawing/2014/main" id="{BA5A06DA-A371-40BD-8790-8F99E1BEC53E}"/>
              </a:ext>
            </a:extLst>
          </p:cNvPr>
          <p:cNvSpPr>
            <a:spLocks noGrp="1"/>
          </p:cNvSpPr>
          <p:nvPr>
            <p:ph type="body" idx="1"/>
          </p:nvPr>
        </p:nvSpPr>
        <p:spPr/>
        <p:txBody>
          <a:bodyPr/>
          <a:lstStyle/>
          <a:p>
            <a:r>
              <a:rPr lang="en-US" b="1" dirty="0"/>
              <a:t>when evive starts up</a:t>
            </a:r>
            <a:r>
              <a:rPr lang="en-US" dirty="0"/>
              <a:t> block is an evive extension block and a Hat block. </a:t>
            </a:r>
          </a:p>
          <a:p>
            <a:r>
              <a:rPr lang="en-US" dirty="0"/>
              <a:t>Scripts that wear this block gets converted into Arduino code when you are in Upload Mode. </a:t>
            </a:r>
          </a:p>
          <a:p>
            <a:r>
              <a:rPr lang="en-US" dirty="0"/>
              <a:t>This block is used when one has to upload a code into evive.</a:t>
            </a:r>
            <a:endParaRPr lang="en-IN" dirty="0"/>
          </a:p>
        </p:txBody>
      </p:sp>
      <p:pic>
        <p:nvPicPr>
          <p:cNvPr id="9218" name="Picture 2" descr="https://thestempedia.com/wp-content/uploads/2019/01/when-evive-starts-up.png">
            <a:extLst>
              <a:ext uri="{FF2B5EF4-FFF2-40B4-BE49-F238E27FC236}">
                <a16:creationId xmlns:a16="http://schemas.microsoft.com/office/drawing/2014/main" id="{492EB82A-56AF-4ECD-8DFD-945B42A84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537" y="3130876"/>
            <a:ext cx="1781175"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68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313E1B-F0C9-4164-92A5-435AE6866A1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sp>
        <p:nvSpPr>
          <p:cNvPr id="3" name="Title 2">
            <a:extLst>
              <a:ext uri="{FF2B5EF4-FFF2-40B4-BE49-F238E27FC236}">
                <a16:creationId xmlns:a16="http://schemas.microsoft.com/office/drawing/2014/main" id="{76BEADC3-85D4-4F2B-A762-1CA36269D739}"/>
              </a:ext>
            </a:extLst>
          </p:cNvPr>
          <p:cNvSpPr>
            <a:spLocks noGrp="1"/>
          </p:cNvSpPr>
          <p:nvPr>
            <p:ph type="title"/>
          </p:nvPr>
        </p:nvSpPr>
        <p:spPr/>
        <p:txBody>
          <a:bodyPr/>
          <a:lstStyle/>
          <a:p>
            <a:r>
              <a:rPr lang="en-IN" dirty="0"/>
              <a:t>Upload code</a:t>
            </a:r>
          </a:p>
        </p:txBody>
      </p:sp>
      <p:sp>
        <p:nvSpPr>
          <p:cNvPr id="4" name="Text Placeholder 3">
            <a:extLst>
              <a:ext uri="{FF2B5EF4-FFF2-40B4-BE49-F238E27FC236}">
                <a16:creationId xmlns:a16="http://schemas.microsoft.com/office/drawing/2014/main" id="{3D36C17E-695E-40F4-AA68-2C27AD323F5E}"/>
              </a:ext>
            </a:extLst>
          </p:cNvPr>
          <p:cNvSpPr>
            <a:spLocks noGrp="1"/>
          </p:cNvSpPr>
          <p:nvPr>
            <p:ph type="body" idx="1"/>
          </p:nvPr>
        </p:nvSpPr>
        <p:spPr/>
        <p:txBody>
          <a:bodyPr/>
          <a:lstStyle/>
          <a:p>
            <a:r>
              <a:rPr lang="en-IN" dirty="0"/>
              <a:t>Make the script for brightness control using when evive starts up block.</a:t>
            </a:r>
          </a:p>
          <a:p>
            <a:endParaRPr lang="en-IN" dirty="0"/>
          </a:p>
          <a:p>
            <a:endParaRPr lang="en-IN" dirty="0"/>
          </a:p>
          <a:p>
            <a:endParaRPr lang="en-IN" dirty="0"/>
          </a:p>
          <a:p>
            <a:endParaRPr lang="en-IN" dirty="0"/>
          </a:p>
          <a:p>
            <a:endParaRPr lang="en-IN" dirty="0"/>
          </a:p>
          <a:p>
            <a:endParaRPr lang="en-IN" dirty="0"/>
          </a:p>
          <a:p>
            <a:r>
              <a:rPr lang="en-IN" dirty="0"/>
              <a:t>Switch to upload mode and upload the code.</a:t>
            </a:r>
          </a:p>
        </p:txBody>
      </p:sp>
      <p:pic>
        <p:nvPicPr>
          <p:cNvPr id="6" name="Picture 5">
            <a:extLst>
              <a:ext uri="{FF2B5EF4-FFF2-40B4-BE49-F238E27FC236}">
                <a16:creationId xmlns:a16="http://schemas.microsoft.com/office/drawing/2014/main" id="{52B352E5-DB81-48E7-9822-D33C7656D115}"/>
              </a:ext>
            </a:extLst>
          </p:cNvPr>
          <p:cNvPicPr>
            <a:picLocks noChangeAspect="1"/>
          </p:cNvPicPr>
          <p:nvPr/>
        </p:nvPicPr>
        <p:blipFill>
          <a:blip r:embed="rId2"/>
          <a:stretch>
            <a:fillRect/>
          </a:stretch>
        </p:blipFill>
        <p:spPr>
          <a:xfrm>
            <a:off x="813627" y="1861208"/>
            <a:ext cx="6008995" cy="1885292"/>
          </a:xfrm>
          <a:prstGeom prst="rect">
            <a:avLst/>
          </a:prstGeom>
        </p:spPr>
      </p:pic>
    </p:spTree>
    <p:extLst>
      <p:ext uri="{BB962C8B-B14F-4D97-AF65-F5344CB8AC3E}">
        <p14:creationId xmlns:p14="http://schemas.microsoft.com/office/powerpoint/2010/main" val="404291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9CDC7-9CCE-421B-8B05-0EF5BC9A5D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78498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EB0EA3-8521-49C4-8B13-27FCE4C11E2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3" name="Title 2">
            <a:extLst>
              <a:ext uri="{FF2B5EF4-FFF2-40B4-BE49-F238E27FC236}">
                <a16:creationId xmlns:a16="http://schemas.microsoft.com/office/drawing/2014/main" id="{EC39D1D6-17AA-45A9-9CDA-C306240B5CBF}"/>
              </a:ext>
            </a:extLst>
          </p:cNvPr>
          <p:cNvSpPr>
            <a:spLocks noGrp="1"/>
          </p:cNvSpPr>
          <p:nvPr>
            <p:ph type="title"/>
          </p:nvPr>
        </p:nvSpPr>
        <p:spPr/>
        <p:txBody>
          <a:bodyPr/>
          <a:lstStyle/>
          <a:p>
            <a:r>
              <a:rPr lang="en-US" dirty="0"/>
              <a:t>Analog Input</a:t>
            </a:r>
            <a:endParaRPr lang="en-IN" dirty="0"/>
          </a:p>
        </p:txBody>
      </p:sp>
      <p:sp>
        <p:nvSpPr>
          <p:cNvPr id="4" name="Text Placeholder 3">
            <a:extLst>
              <a:ext uri="{FF2B5EF4-FFF2-40B4-BE49-F238E27FC236}">
                <a16:creationId xmlns:a16="http://schemas.microsoft.com/office/drawing/2014/main" id="{FD949C6B-8525-45B9-B715-B42F170F1D50}"/>
              </a:ext>
            </a:extLst>
          </p:cNvPr>
          <p:cNvSpPr>
            <a:spLocks noGrp="1"/>
          </p:cNvSpPr>
          <p:nvPr>
            <p:ph type="body" idx="1"/>
          </p:nvPr>
        </p:nvSpPr>
        <p:spPr>
          <a:xfrm>
            <a:off x="747924" y="837874"/>
            <a:ext cx="6662525" cy="4075763"/>
          </a:xfrm>
        </p:spPr>
        <p:txBody>
          <a:bodyPr/>
          <a:lstStyle/>
          <a:p>
            <a:pPr fontAlgn="base"/>
            <a:r>
              <a:rPr lang="en-US" dirty="0"/>
              <a:t>evive has 10 analog pins available for the user, </a:t>
            </a:r>
            <a:r>
              <a:rPr lang="en-US" b="1" dirty="0"/>
              <a:t>A0 to A5 &amp; A12 to A15.</a:t>
            </a:r>
          </a:p>
          <a:p>
            <a:pPr fontAlgn="base"/>
            <a:endParaRPr lang="en-US" dirty="0"/>
          </a:p>
        </p:txBody>
      </p:sp>
      <p:pic>
        <p:nvPicPr>
          <p:cNvPr id="4098" name="Picture 2" descr="https://thestempedia.com/wp-content/uploads/2017/06/evive_analog.png">
            <a:extLst>
              <a:ext uri="{FF2B5EF4-FFF2-40B4-BE49-F238E27FC236}">
                <a16:creationId xmlns:a16="http://schemas.microsoft.com/office/drawing/2014/main" id="{0A3ADF59-2E74-4C79-AAB9-FE7E9E6757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6681"/>
          <a:stretch/>
        </p:blipFill>
        <p:spPr bwMode="auto">
          <a:xfrm>
            <a:off x="952687" y="1587825"/>
            <a:ext cx="5730875" cy="325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4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7D68D-EEB7-4EE9-A6AA-0FF43A76CFF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3" name="Title 2">
            <a:extLst>
              <a:ext uri="{FF2B5EF4-FFF2-40B4-BE49-F238E27FC236}">
                <a16:creationId xmlns:a16="http://schemas.microsoft.com/office/drawing/2014/main" id="{65945F11-648D-4AD5-93C8-FD21CD86FCD3}"/>
              </a:ext>
            </a:extLst>
          </p:cNvPr>
          <p:cNvSpPr>
            <a:spLocks noGrp="1"/>
          </p:cNvSpPr>
          <p:nvPr>
            <p:ph type="title"/>
          </p:nvPr>
        </p:nvSpPr>
        <p:spPr/>
        <p:txBody>
          <a:bodyPr/>
          <a:lstStyle/>
          <a:p>
            <a:r>
              <a:rPr lang="en-IN" dirty="0"/>
              <a:t>Analog Read</a:t>
            </a:r>
          </a:p>
        </p:txBody>
      </p:sp>
      <p:sp>
        <p:nvSpPr>
          <p:cNvPr id="4" name="Text Placeholder 3">
            <a:extLst>
              <a:ext uri="{FF2B5EF4-FFF2-40B4-BE49-F238E27FC236}">
                <a16:creationId xmlns:a16="http://schemas.microsoft.com/office/drawing/2014/main" id="{F16860C8-D1CE-4A0E-B584-C01A37FB99B1}"/>
              </a:ext>
            </a:extLst>
          </p:cNvPr>
          <p:cNvSpPr>
            <a:spLocks noGrp="1"/>
          </p:cNvSpPr>
          <p:nvPr>
            <p:ph type="body" idx="1"/>
          </p:nvPr>
        </p:nvSpPr>
        <p:spPr/>
        <p:txBody>
          <a:bodyPr/>
          <a:lstStyle/>
          <a:p>
            <a:r>
              <a:rPr lang="en-US" b="1" dirty="0"/>
              <a:t>Read analog pin () </a:t>
            </a:r>
            <a:r>
              <a:rPr lang="en-US" dirty="0"/>
              <a:t>is a reporter block found in evive blocks.</a:t>
            </a:r>
          </a:p>
          <a:p>
            <a:r>
              <a:rPr lang="en-US" dirty="0"/>
              <a:t>The block returns the value of analog pins available in the connected hardware. </a:t>
            </a:r>
          </a:p>
          <a:p>
            <a:r>
              <a:rPr lang="en-US" dirty="0"/>
              <a:t>Analog reading is of 10 bit resolution, hence the range of value is 0 to 1023. This range is mapped to the voltage of the pin (normally 0 to 5V). </a:t>
            </a:r>
          </a:p>
          <a:p>
            <a:r>
              <a:rPr lang="en-US" dirty="0"/>
              <a:t>If the value received is 512, the voltage value will be around 2.5V.</a:t>
            </a:r>
            <a:endParaRPr lang="en-IN" dirty="0"/>
          </a:p>
        </p:txBody>
      </p:sp>
      <p:pic>
        <p:nvPicPr>
          <p:cNvPr id="5122" name="Picture 2" descr="read analog pin">
            <a:extLst>
              <a:ext uri="{FF2B5EF4-FFF2-40B4-BE49-F238E27FC236}">
                <a16:creationId xmlns:a16="http://schemas.microsoft.com/office/drawing/2014/main" id="{6B13BCC2-C310-48BA-970F-97D1E373C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875" y="4100838"/>
            <a:ext cx="17145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Reading Potentiometer</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83497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D0D2F-B3FB-4651-91EF-57900D020B0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9F66A315-CAC7-46D0-A404-36FA1D864E41}"/>
              </a:ext>
            </a:extLst>
          </p:cNvPr>
          <p:cNvSpPr>
            <a:spLocks noGrp="1"/>
          </p:cNvSpPr>
          <p:nvPr>
            <p:ph type="title"/>
          </p:nvPr>
        </p:nvSpPr>
        <p:spPr/>
        <p:txBody>
          <a:bodyPr/>
          <a:lstStyle/>
          <a:p>
            <a:r>
              <a:rPr lang="en-US" dirty="0"/>
              <a:t>Reading Potentiometer</a:t>
            </a:r>
            <a:endParaRPr lang="en-IN" dirty="0"/>
          </a:p>
        </p:txBody>
      </p:sp>
      <p:sp>
        <p:nvSpPr>
          <p:cNvPr id="4" name="Text Placeholder 3">
            <a:extLst>
              <a:ext uri="{FF2B5EF4-FFF2-40B4-BE49-F238E27FC236}">
                <a16:creationId xmlns:a16="http://schemas.microsoft.com/office/drawing/2014/main" id="{8EA87CD7-4F35-4688-A396-76F47AD7D378}"/>
              </a:ext>
            </a:extLst>
          </p:cNvPr>
          <p:cNvSpPr>
            <a:spLocks noGrp="1"/>
          </p:cNvSpPr>
          <p:nvPr>
            <p:ph type="body" idx="1"/>
          </p:nvPr>
        </p:nvSpPr>
        <p:spPr/>
        <p:txBody>
          <a:bodyPr/>
          <a:lstStyle/>
          <a:p>
            <a:r>
              <a:rPr lang="en-US" dirty="0"/>
              <a:t>evive has 2 potentiometers connected to analog pin A9 and A10.</a:t>
            </a:r>
          </a:p>
        </p:txBody>
      </p:sp>
      <p:pic>
        <p:nvPicPr>
          <p:cNvPr id="6146" name="Picture 2" descr="https://thestempedia.com/wp-content/uploads/2017/06/evive_potentiometer.png">
            <a:extLst>
              <a:ext uri="{FF2B5EF4-FFF2-40B4-BE49-F238E27FC236}">
                <a16:creationId xmlns:a16="http://schemas.microsoft.com/office/drawing/2014/main" id="{E4F4839A-CBA6-45F5-A94A-1BA3D793E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580"/>
          <a:stretch/>
        </p:blipFill>
        <p:spPr bwMode="auto">
          <a:xfrm>
            <a:off x="1511462" y="1860550"/>
            <a:ext cx="5376863"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18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6D0D2F-B3FB-4651-91EF-57900D020B0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3" name="Title 2">
            <a:extLst>
              <a:ext uri="{FF2B5EF4-FFF2-40B4-BE49-F238E27FC236}">
                <a16:creationId xmlns:a16="http://schemas.microsoft.com/office/drawing/2014/main" id="{9F66A315-CAC7-46D0-A404-36FA1D864E41}"/>
              </a:ext>
            </a:extLst>
          </p:cNvPr>
          <p:cNvSpPr>
            <a:spLocks noGrp="1"/>
          </p:cNvSpPr>
          <p:nvPr>
            <p:ph type="title"/>
          </p:nvPr>
        </p:nvSpPr>
        <p:spPr/>
        <p:txBody>
          <a:bodyPr/>
          <a:lstStyle/>
          <a:p>
            <a:r>
              <a:rPr lang="en-US" dirty="0"/>
              <a:t>Reading Potentiometer</a:t>
            </a:r>
            <a:endParaRPr lang="en-IN" dirty="0"/>
          </a:p>
        </p:txBody>
      </p:sp>
      <p:sp>
        <p:nvSpPr>
          <p:cNvPr id="4" name="Text Placeholder 3">
            <a:extLst>
              <a:ext uri="{FF2B5EF4-FFF2-40B4-BE49-F238E27FC236}">
                <a16:creationId xmlns:a16="http://schemas.microsoft.com/office/drawing/2014/main" id="{8EA87CD7-4F35-4688-A396-76F47AD7D378}"/>
              </a:ext>
            </a:extLst>
          </p:cNvPr>
          <p:cNvSpPr>
            <a:spLocks noGrp="1"/>
          </p:cNvSpPr>
          <p:nvPr>
            <p:ph type="body" idx="1"/>
          </p:nvPr>
        </p:nvSpPr>
        <p:spPr/>
        <p:txBody>
          <a:bodyPr/>
          <a:lstStyle/>
          <a:p>
            <a:r>
              <a:rPr lang="en-US" b="1" dirty="0"/>
              <a:t>Potentiometer () reading</a:t>
            </a:r>
            <a:r>
              <a:rPr lang="en-US" dirty="0"/>
              <a:t> block is an evive block and a stack block.</a:t>
            </a:r>
          </a:p>
          <a:p>
            <a:pPr fontAlgn="base"/>
            <a:r>
              <a:rPr lang="en-US" dirty="0"/>
              <a:t>This block returns the analog output of either of the potentiometer (from 0-1023).</a:t>
            </a:r>
          </a:p>
          <a:p>
            <a:pPr marL="69850" indent="0">
              <a:buNone/>
            </a:pPr>
            <a:br>
              <a:rPr lang="en-US" dirty="0">
                <a:hlinkClick r:id="rId2"/>
              </a:rPr>
            </a:br>
            <a:endParaRPr lang="en-IN" dirty="0"/>
          </a:p>
        </p:txBody>
      </p:sp>
      <p:pic>
        <p:nvPicPr>
          <p:cNvPr id="7170" name="Picture 2" descr="potentiometer reading">
            <a:extLst>
              <a:ext uri="{FF2B5EF4-FFF2-40B4-BE49-F238E27FC236}">
                <a16:creationId xmlns:a16="http://schemas.microsoft.com/office/drawing/2014/main" id="{A5512AD4-77BA-4246-A773-3E18F8E3D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475" y="2571750"/>
            <a:ext cx="201930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1626981" y="2161800"/>
            <a:ext cx="6438738" cy="819900"/>
          </a:xfrm>
        </p:spPr>
        <p:txBody>
          <a:bodyPr/>
          <a:lstStyle/>
          <a:p>
            <a:r>
              <a:rPr lang="en-US" dirty="0"/>
              <a:t>Activity: Making a mouse move around using Potentiometer</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77828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15770-FC33-4DD9-8BEB-351CF7AF06E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3" name="Title 2">
            <a:extLst>
              <a:ext uri="{FF2B5EF4-FFF2-40B4-BE49-F238E27FC236}">
                <a16:creationId xmlns:a16="http://schemas.microsoft.com/office/drawing/2014/main" id="{A6AB4589-2380-4E3C-9257-07BD1D92D0F2}"/>
              </a:ext>
            </a:extLst>
          </p:cNvPr>
          <p:cNvSpPr>
            <a:spLocks noGrp="1"/>
          </p:cNvSpPr>
          <p:nvPr>
            <p:ph type="title"/>
          </p:nvPr>
        </p:nvSpPr>
        <p:spPr/>
        <p:txBody>
          <a:bodyPr/>
          <a:lstStyle/>
          <a:p>
            <a:r>
              <a:rPr lang="en-IN" dirty="0"/>
              <a:t>Mouse movement</a:t>
            </a:r>
          </a:p>
        </p:txBody>
      </p:sp>
      <p:sp>
        <p:nvSpPr>
          <p:cNvPr id="4" name="Text Placeholder 3">
            <a:extLst>
              <a:ext uri="{FF2B5EF4-FFF2-40B4-BE49-F238E27FC236}">
                <a16:creationId xmlns:a16="http://schemas.microsoft.com/office/drawing/2014/main" id="{D61A3A9C-7244-4965-975F-5C21D7D92944}"/>
              </a:ext>
            </a:extLst>
          </p:cNvPr>
          <p:cNvSpPr>
            <a:spLocks noGrp="1"/>
          </p:cNvSpPr>
          <p:nvPr>
            <p:ph type="body" idx="1"/>
          </p:nvPr>
        </p:nvSpPr>
        <p:spPr/>
        <p:txBody>
          <a:bodyPr/>
          <a:lstStyle/>
          <a:p>
            <a:r>
              <a:rPr lang="en-IN" dirty="0"/>
              <a:t>In this activity we will move a mouse sprite using the potentiometer. </a:t>
            </a:r>
          </a:p>
        </p:txBody>
      </p:sp>
      <p:pic>
        <p:nvPicPr>
          <p:cNvPr id="6" name="Picture 5" descr="A close up of a map&#10;&#10;Description automatically generated">
            <a:extLst>
              <a:ext uri="{FF2B5EF4-FFF2-40B4-BE49-F238E27FC236}">
                <a16:creationId xmlns:a16="http://schemas.microsoft.com/office/drawing/2014/main" id="{70316B9F-5BC1-4A6D-BFB5-6A309157FFA1}"/>
              </a:ext>
            </a:extLst>
          </p:cNvPr>
          <p:cNvPicPr>
            <a:picLocks noChangeAspect="1"/>
          </p:cNvPicPr>
          <p:nvPr/>
        </p:nvPicPr>
        <p:blipFill>
          <a:blip r:embed="rId2"/>
          <a:stretch>
            <a:fillRect/>
          </a:stretch>
        </p:blipFill>
        <p:spPr>
          <a:xfrm>
            <a:off x="1271679" y="1856906"/>
            <a:ext cx="5092892" cy="2865831"/>
          </a:xfrm>
          <a:prstGeom prst="rect">
            <a:avLst/>
          </a:prstGeom>
        </p:spPr>
      </p:pic>
    </p:spTree>
    <p:extLst>
      <p:ext uri="{BB962C8B-B14F-4D97-AF65-F5344CB8AC3E}">
        <p14:creationId xmlns:p14="http://schemas.microsoft.com/office/powerpoint/2010/main" val="4090147369"/>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502</Words>
  <Application>Microsoft Office PowerPoint</Application>
  <PresentationFormat>On-screen Show (16:9)</PresentationFormat>
  <Paragraphs>99</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Dosis</vt:lpstr>
      <vt:lpstr>Arial</vt:lpstr>
      <vt:lpstr>Sniglet</vt:lpstr>
      <vt:lpstr>1_Friar template</vt:lpstr>
      <vt:lpstr>Physical Computing Analog Input</vt:lpstr>
      <vt:lpstr>PowerPoint Presentation</vt:lpstr>
      <vt:lpstr>Analog Input</vt:lpstr>
      <vt:lpstr>Analog Read</vt:lpstr>
      <vt:lpstr>PowerPoint Presentation</vt:lpstr>
      <vt:lpstr>Reading Potentiometer</vt:lpstr>
      <vt:lpstr>Reading Potentiometer</vt:lpstr>
      <vt:lpstr>PowerPoint Presentation</vt:lpstr>
      <vt:lpstr>Mouse movement</vt:lpstr>
      <vt:lpstr>Interfacing evive with PictoBlox</vt:lpstr>
      <vt:lpstr>Interfacing evive with PictoBlox</vt:lpstr>
      <vt:lpstr>Upload Firmware</vt:lpstr>
      <vt:lpstr>Adding the sprite</vt:lpstr>
      <vt:lpstr>Script</vt:lpstr>
      <vt:lpstr>Script</vt:lpstr>
      <vt:lpstr>Final Script</vt:lpstr>
      <vt:lpstr>Running the Script</vt:lpstr>
      <vt:lpstr>PowerPoint Presentation</vt:lpstr>
      <vt:lpstr>Controlling the Brightness of LED</vt:lpstr>
      <vt:lpstr>Controlling the Brightness of LED</vt:lpstr>
      <vt:lpstr>PowerPoint Presentation</vt:lpstr>
      <vt:lpstr>Upload Mode</vt:lpstr>
      <vt:lpstr>when evive starts up</vt:lpstr>
      <vt:lpstr>Upload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Computing - Analog Input</dc:title>
  <dc:creator>contact@thestempedia.com</dc:creator>
  <cp:lastModifiedBy>Pankaj Verma</cp:lastModifiedBy>
  <cp:revision>203</cp:revision>
  <dcterms:modified xsi:type="dcterms:W3CDTF">2019-10-17T09:20:48Z</dcterms:modified>
</cp:coreProperties>
</file>