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Dosi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iXOYVgBgpwFC92gwfSFuIIMgd8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Dosis-regular.fntdata"/><Relationship Id="rId10" Type="http://schemas.openxmlformats.org/officeDocument/2006/relationships/slide" Target="slides/slide6.xml"/><Relationship Id="rId21" Type="http://schemas.openxmlformats.org/officeDocument/2006/relationships/font" Target="fonts/Sniglet-regular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Dosi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1" sz="480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grpSp>
        <p:nvGrpSpPr>
          <p:cNvPr id="11" name="Google Shape;11;p19"/>
          <p:cNvGrpSpPr/>
          <p:nvPr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2" name="Google Shape;12;p19"/>
            <p:cNvSpPr/>
            <p:nvPr/>
          </p:nvSpPr>
          <p:spPr>
            <a:xfrm>
              <a:off x="723692" y="4220091"/>
              <a:ext cx="794875" cy="985737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-58319" y="3053287"/>
              <a:ext cx="782014" cy="890356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4025101" y="3422420"/>
              <a:ext cx="370865" cy="809588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3078045" y="3128354"/>
              <a:ext cx="730671" cy="895811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5401648" y="3285712"/>
              <a:ext cx="805934" cy="75083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8364459" y="3346843"/>
              <a:ext cx="873792" cy="600260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4551116" y="3125540"/>
              <a:ext cx="657208" cy="679227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4419881" y="3994834"/>
              <a:ext cx="919681" cy="950908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2644912" y="4036538"/>
              <a:ext cx="890356" cy="7068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2116542" y="3186156"/>
              <a:ext cx="829755" cy="780163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1347361" y="3186147"/>
              <a:ext cx="599146" cy="706812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2681615" y="4813558"/>
              <a:ext cx="816944" cy="313967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7146421" y="4508764"/>
              <a:ext cx="1040884" cy="73062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7146430" y="3104432"/>
              <a:ext cx="684732" cy="721463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5262207" y="4729516"/>
              <a:ext cx="525046" cy="372666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8376372" y="4729061"/>
              <a:ext cx="508532" cy="324976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3808716" y="4429326"/>
              <a:ext cx="570935" cy="567282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7975391" y="3053272"/>
              <a:ext cx="541560" cy="67927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1570785" y="4028295"/>
              <a:ext cx="734324" cy="723314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247060" y="4094875"/>
              <a:ext cx="275434" cy="244207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8516944" y="4082884"/>
              <a:ext cx="690236" cy="510383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859713" y="3417443"/>
              <a:ext cx="317620" cy="659010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>
              <a:off x="7518184" y="3966329"/>
              <a:ext cx="846269" cy="598458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>
              <a:off x="6453205" y="3705907"/>
              <a:ext cx="666366" cy="752689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>
              <a:off x="1866011" y="4742879"/>
              <a:ext cx="681078" cy="455287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>
              <a:off x="6669805" y="4614395"/>
              <a:ext cx="308462" cy="330481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" name="Google Shape;4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Title + 1 colum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0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44" name="Google Shape;44;p20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0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0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0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0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20"/>
          <p:cNvCxnSpPr/>
          <p:nvPr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3" name="Google Shape;73;p20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b="1" sz="3600">
                <a:solidFill>
                  <a:srgbClr val="1C4587"/>
                </a:solidFill>
              </a:defRPr>
            </a:lvl1pPr>
            <a:lvl2pPr indent="-3873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8" name="Google Shape;78;p21"/>
          <p:cNvGrpSpPr/>
          <p:nvPr/>
        </p:nvGrpSpPr>
        <p:grpSpPr>
          <a:xfrm>
            <a:off x="7027473" y="3078732"/>
            <a:ext cx="2210780" cy="2204271"/>
            <a:chOff x="7027473" y="3078732"/>
            <a:chExt cx="2210780" cy="2204271"/>
          </a:xfrm>
        </p:grpSpPr>
        <p:sp>
          <p:nvSpPr>
            <p:cNvPr id="79" name="Google Shape;79;p21"/>
            <p:cNvSpPr/>
            <p:nvPr/>
          </p:nvSpPr>
          <p:spPr>
            <a:xfrm>
              <a:off x="8817948" y="34396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8742973" y="4166677"/>
              <a:ext cx="495281" cy="340238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8052572" y="4825260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8052577" y="4132327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7430898" y="4873171"/>
              <a:ext cx="297606" cy="211234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1"/>
            <p:cNvSpPr/>
            <p:nvPr/>
          </p:nvSpPr>
          <p:spPr>
            <a:xfrm>
              <a:off x="8749725" y="4950125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8522444" y="4000279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8829403" y="4583868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7659648" y="4370196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8797588" y="3078732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7782420" y="4885132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8394267" y="4464801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21"/>
          <p:cNvGrpSpPr/>
          <p:nvPr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93" name="Google Shape;93;p21"/>
            <p:cNvSpPr/>
            <p:nvPr/>
          </p:nvSpPr>
          <p:spPr>
            <a:xfrm>
              <a:off x="-35374" y="3366963"/>
              <a:ext cx="443260" cy="50467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700454" y="4557600"/>
              <a:ext cx="504670" cy="400627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721258" y="4998019"/>
              <a:ext cx="463059" cy="177962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1333294" y="4678454"/>
              <a:ext cx="306966" cy="385027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91624" y="4552927"/>
              <a:ext cx="416228" cy="409988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1525678" y="4911343"/>
              <a:ext cx="391238" cy="28929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2704" y="4900231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448634" y="4138206"/>
              <a:ext cx="479681" cy="339217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258963" y="4957957"/>
              <a:ext cx="386048" cy="258065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-6398" y="3928634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1"/>
          <p:cNvGrpSpPr/>
          <p:nvPr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104" name="Google Shape;104;p21"/>
            <p:cNvSpPr/>
            <p:nvPr/>
          </p:nvSpPr>
          <p:spPr>
            <a:xfrm>
              <a:off x="-77078" y="1488018"/>
              <a:ext cx="339602" cy="400617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346877" y="608615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645010" y="355961"/>
              <a:ext cx="414157" cy="507762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-8" y="1013366"/>
              <a:ext cx="372518" cy="384998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-185869" y="9089"/>
              <a:ext cx="589992" cy="414129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1403775" y="11500"/>
              <a:ext cx="288245" cy="184202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955990" y="-57166"/>
              <a:ext cx="323616" cy="321546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506176" y="8146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82003" y="59412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21"/>
          <p:cNvGrpSpPr/>
          <p:nvPr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114" name="Google Shape;114;p21"/>
            <p:cNvSpPr/>
            <p:nvPr/>
          </p:nvSpPr>
          <p:spPr>
            <a:xfrm>
              <a:off x="7302880" y="-294362"/>
              <a:ext cx="450550" cy="558734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8963979" y="1338718"/>
              <a:ext cx="180033" cy="373539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8318810" y="-29822"/>
              <a:ext cx="456818" cy="425588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7842052" y="-100873"/>
              <a:ext cx="388118" cy="408938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8801760" y="790271"/>
              <a:ext cx="377708" cy="426638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8699345" y="1151407"/>
              <a:ext cx="174842" cy="187322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8853349" y="192487"/>
              <a:ext cx="210213" cy="458889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1_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-185869" y="9089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448634" y="4138206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8394267" y="4464801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-6398" y="3928634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506176" y="8146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82003" y="59412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8853349" y="192487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98722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67" y="838773"/>
            <a:ext cx="3744166" cy="3817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>
  <p:cSld name="1_Title + 1 colum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71" name="Google Shape;171;p23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172" name="Google Shape;172;p23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203" name="Google Shape;203;p24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/>
              <a:buChar char="•"/>
              <a:defRPr sz="2000"/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cxnSp>
        <p:nvCxnSpPr>
          <p:cNvPr id="204" name="Google Shape;204;p24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5" name="Google Shape;205;p2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6" name="Google Shape;206;p24"/>
          <p:cNvGrpSpPr/>
          <p:nvPr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07" name="Google Shape;207;p24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6474025" y="1522881"/>
              <a:ext cx="303525" cy="257569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3" name="Google Shape;23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Completely 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79461" y="117984"/>
            <a:ext cx="1346555" cy="5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b="0" i="0" sz="18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b="0" i="0" sz="26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b="0" i="0" sz="20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b="0" i="0" sz="1800" u="none" cap="none" strike="noStrik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"/>
          <p:cNvSpPr txBox="1"/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</a:pPr>
            <a:r>
              <a:rPr b="0" lang="en-US"/>
              <a:t>Basics of Sensors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11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Monitoring Digital and Analog Pins</a:t>
            </a:r>
            <a:endParaRPr/>
          </a:p>
        </p:txBody>
      </p:sp>
      <p:sp>
        <p:nvSpPr>
          <p:cNvPr id="306" name="Google Shape;306;p11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Among the various options in evive’s control menu is a </a:t>
            </a:r>
            <a:r>
              <a:rPr b="1" lang="en-US"/>
              <a:t>Pin State Monitor</a:t>
            </a:r>
            <a:r>
              <a:rPr lang="en-US"/>
              <a:t>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This monitor displays the states, or the values of all the pins – both digital and analog.</a:t>
            </a:r>
            <a:endParaRPr/>
          </a:p>
        </p:txBody>
      </p:sp>
      <p:pic>
        <p:nvPicPr>
          <p:cNvPr descr="A close up of a screen&#10;&#10;Description automatically generated" id="307" name="Google Shape;3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6975" y="2419328"/>
            <a:ext cx="3162300" cy="258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Monitoring Digital and Analog Pins</a:t>
            </a:r>
            <a:endParaRPr/>
          </a:p>
        </p:txBody>
      </p:sp>
      <p:sp>
        <p:nvSpPr>
          <p:cNvPr id="313" name="Google Shape;313;p1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12"/>
          <p:cNvSpPr txBox="1"/>
          <p:nvPr>
            <p:ph idx="1" type="body"/>
          </p:nvPr>
        </p:nvSpPr>
        <p:spPr>
          <a:xfrm>
            <a:off x="541326" y="748132"/>
            <a:ext cx="6729984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b="1" lang="en-US" sz="2000"/>
              <a:t>Digital Pin States</a:t>
            </a:r>
            <a:r>
              <a:rPr lang="en-US" sz="2000"/>
              <a:t>: This option displays only the states of the digital pins, i.e. it shows whether a pin is at 0 or at 1.</a:t>
            </a:r>
            <a:endParaRPr/>
          </a:p>
        </p:txBody>
      </p:sp>
      <p:pic>
        <p:nvPicPr>
          <p:cNvPr descr="A screen shot of a computer&#10;&#10;Description automatically generated" id="315" name="Google Shape;3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968" y="1806599"/>
            <a:ext cx="3568700" cy="291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Monitoring Digital and Analog Pins</a:t>
            </a:r>
            <a:endParaRPr/>
          </a:p>
        </p:txBody>
      </p:sp>
      <p:sp>
        <p:nvSpPr>
          <p:cNvPr id="321" name="Google Shape;321;p1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13"/>
          <p:cNvSpPr txBox="1"/>
          <p:nvPr>
            <p:ph idx="1" type="body"/>
          </p:nvPr>
        </p:nvSpPr>
        <p:spPr>
          <a:xfrm>
            <a:off x="541326" y="748132"/>
            <a:ext cx="6729984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b="1" lang="en-US" sz="2000"/>
              <a:t>Analog Pin States</a:t>
            </a:r>
            <a:r>
              <a:rPr lang="en-US" sz="2000"/>
              <a:t>: This option shows what value does each analog pin have between 0 and 1023. 0 – 1023 is a different way of representing the voltage values that the analog pins can have, i.e. 0 – 5V. Here 0V means 0, and 5V means 1023.</a:t>
            </a:r>
            <a:endParaRPr/>
          </a:p>
        </p:txBody>
      </p:sp>
      <p:pic>
        <p:nvPicPr>
          <p:cNvPr descr="A close up of a screen&#10;&#10;Description automatically generated" id="323" name="Google Shape;3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0393" y="2262486"/>
            <a:ext cx="3371850" cy="275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Monitoring Digital and Analog Pins</a:t>
            </a:r>
            <a:endParaRPr/>
          </a:p>
        </p:txBody>
      </p:sp>
      <p:sp>
        <p:nvSpPr>
          <p:cNvPr id="329" name="Google Shape;329;p1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14"/>
          <p:cNvSpPr txBox="1"/>
          <p:nvPr>
            <p:ph idx="1" type="body"/>
          </p:nvPr>
        </p:nvSpPr>
        <p:spPr>
          <a:xfrm>
            <a:off x="541326" y="748132"/>
            <a:ext cx="6729984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b="1" lang="en-US" sz="2000"/>
              <a:t>Digital &amp; Analog States</a:t>
            </a:r>
            <a:r>
              <a:rPr lang="en-US" sz="2000"/>
              <a:t>: This option is a combination of the previous two; it shows the states of both the digital and the analog pins.</a:t>
            </a:r>
            <a:endParaRPr/>
          </a:p>
        </p:txBody>
      </p:sp>
      <p:pic>
        <p:nvPicPr>
          <p:cNvPr descr="A screen shot of a computer&#10;&#10;Description automatically generated" id="331" name="Google Shape;3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700" y="2034909"/>
            <a:ext cx="3289300" cy="268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Visualising LDR sensor</a:t>
            </a:r>
            <a:endParaRPr/>
          </a:p>
        </p:txBody>
      </p:sp>
      <p:sp>
        <p:nvSpPr>
          <p:cNvPr id="337" name="Google Shape;337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omputer&#10;&#10;Description automatically generated" id="338" name="Google Shape;338;p15"/>
          <p:cNvPicPr preferRelativeResize="0"/>
          <p:nvPr/>
        </p:nvPicPr>
        <p:blipFill rotWithShape="1">
          <a:blip r:embed="rId3">
            <a:alphaModFix/>
          </a:blip>
          <a:srcRect b="22592" l="0" r="0" t="26667"/>
          <a:stretch/>
        </p:blipFill>
        <p:spPr>
          <a:xfrm>
            <a:off x="1048078" y="990600"/>
            <a:ext cx="5540093" cy="34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Visualising LDR sensor</a:t>
            </a:r>
            <a:endParaRPr/>
          </a:p>
        </p:txBody>
      </p:sp>
      <p:sp>
        <p:nvSpPr>
          <p:cNvPr id="344" name="Google Shape;344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16"/>
          <p:cNvSpPr txBox="1"/>
          <p:nvPr>
            <p:ph idx="1" type="body"/>
          </p:nvPr>
        </p:nvSpPr>
        <p:spPr>
          <a:xfrm>
            <a:off x="541326" y="748132"/>
            <a:ext cx="6729984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000"/>
              <a:t>You can observe that the sensor </a:t>
            </a:r>
            <a:r>
              <a:rPr i="1" lang="en-US" sz="2000"/>
              <a:t>senses</a:t>
            </a:r>
            <a:r>
              <a:rPr lang="en-US" sz="2000"/>
              <a:t> the intensity of light that falls on it, and changes the resistance depending on it.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000"/>
              <a:t>Using this simple circuit, you can make a system that can be used to turn ON and OFF the lights of the room.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000"/>
              <a:t>But to create this system you require </a:t>
            </a:r>
            <a:r>
              <a:rPr b="1" i="1" lang="en-US" sz="2000"/>
              <a:t>programming</a:t>
            </a:r>
            <a:r>
              <a:rPr lang="en-US" sz="2000"/>
              <a:t>, i.e. writing a code, or a set of instructions to control the system.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Human Senses</a:t>
            </a:r>
            <a:endParaRPr/>
          </a:p>
        </p:txBody>
      </p:sp>
      <p:sp>
        <p:nvSpPr>
          <p:cNvPr id="248" name="Google Shape;248;p2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397" y="1048571"/>
            <a:ext cx="3605456" cy="365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Sensors</a:t>
            </a:r>
            <a:endParaRPr/>
          </a:p>
        </p:txBody>
      </p:sp>
      <p:sp>
        <p:nvSpPr>
          <p:cNvPr id="256" name="Google Shape;256;p3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A Sensor converts the physical parameter (for example:  temperature, blood pressure, humidity, speed, etc.) into a signal which can be measured electrically.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Let’s explain the example of temperature. The mercury in the glass thermometer expands and contracts the liquid to convert the measured temperature which can be read by a viewer on the calibrated glass tube.</a:t>
            </a:r>
            <a:endParaRPr/>
          </a:p>
        </p:txBody>
      </p:sp>
      <p:pic>
        <p:nvPicPr>
          <p:cNvPr id="257" name="Google Shape;257;p3"/>
          <p:cNvPicPr preferRelativeResize="0"/>
          <p:nvPr/>
        </p:nvPicPr>
        <p:blipFill rotWithShape="1">
          <a:blip r:embed="rId3">
            <a:alphaModFix/>
          </a:blip>
          <a:srcRect b="0" l="33787" r="35493" t="0"/>
          <a:stretch/>
        </p:blipFill>
        <p:spPr>
          <a:xfrm rot="5400000">
            <a:off x="3379701" y="1951788"/>
            <a:ext cx="1426007" cy="464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4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 of sensors</a:t>
            </a:r>
            <a:endParaRPr/>
          </a:p>
        </p:txBody>
      </p:sp>
      <p:sp>
        <p:nvSpPr>
          <p:cNvPr id="264" name="Google Shape;264;p4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Temperature sensor, e.g. thermometer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Ultrasonic sensor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Light sensor, e.g. LDR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IR sensor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Touch sensor, e.g. the touch screen of a smartphone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Many more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6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Classification of Sensor</a:t>
            </a:r>
            <a:endParaRPr/>
          </a:p>
        </p:txBody>
      </p:sp>
      <p:sp>
        <p:nvSpPr>
          <p:cNvPr id="271" name="Google Shape;271;p6"/>
          <p:cNvSpPr txBox="1"/>
          <p:nvPr>
            <p:ph idx="1" type="body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b="1" lang="en-US"/>
              <a:t>Digital Sensor </a:t>
            </a:r>
            <a:r>
              <a:rPr lang="en-US"/>
              <a:t>- Sensors that gives output in either in HIGH or LOW are digital signal. Usually they have only two states or two voltage reading.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We use digital pins of evive to take input from the sensor.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Example: IR Sensor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b="1" lang="en-US"/>
              <a:t>Analog Sensor </a:t>
            </a:r>
            <a:r>
              <a:rPr lang="en-US"/>
              <a:t>– Sensors that gives output in a given voltage range are known as analog sensors.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We use analog pins of evive to take input from the sensor.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Example: Light Dependent Resistors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Digital Pins of evive</a:t>
            </a:r>
            <a:endParaRPr/>
          </a:p>
        </p:txBody>
      </p:sp>
      <p:sp>
        <p:nvSpPr>
          <p:cNvPr id="277" name="Google Shape;27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3">
            <a:alphaModFix/>
          </a:blip>
          <a:srcRect b="24195" l="17147" r="29093" t="44942"/>
          <a:stretch/>
        </p:blipFill>
        <p:spPr>
          <a:xfrm>
            <a:off x="509306" y="1060704"/>
            <a:ext cx="6379019" cy="366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Analog Pins of evive</a:t>
            </a:r>
            <a:endParaRPr/>
          </a:p>
        </p:txBody>
      </p:sp>
      <p:sp>
        <p:nvSpPr>
          <p:cNvPr id="284" name="Google Shape;284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8"/>
          <p:cNvPicPr preferRelativeResize="0"/>
          <p:nvPr/>
        </p:nvPicPr>
        <p:blipFill rotWithShape="1">
          <a:blip r:embed="rId3">
            <a:alphaModFix/>
          </a:blip>
          <a:srcRect b="24480" l="14302" r="29378" t="40390"/>
          <a:stretch/>
        </p:blipFill>
        <p:spPr>
          <a:xfrm>
            <a:off x="639319" y="1053389"/>
            <a:ext cx="6051654" cy="377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985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</a:pPr>
            <a:r>
              <a:rPr lang="en-US"/>
              <a:t>Light Dependent Resistor</a:t>
            </a:r>
            <a:endParaRPr/>
          </a:p>
        </p:txBody>
      </p:sp>
      <p:sp>
        <p:nvSpPr>
          <p:cNvPr id="291" name="Google Shape;291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10"/>
          <p:cNvSpPr txBox="1"/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Light Dependent Resistor</a:t>
            </a:r>
            <a:endParaRPr/>
          </a:p>
        </p:txBody>
      </p:sp>
      <p:sp>
        <p:nvSpPr>
          <p:cNvPr id="298" name="Google Shape;298;p10"/>
          <p:cNvSpPr txBox="1"/>
          <p:nvPr>
            <p:ph idx="1" type="body"/>
          </p:nvPr>
        </p:nvSpPr>
        <p:spPr>
          <a:xfrm>
            <a:off x="747924" y="837874"/>
            <a:ext cx="6249775" cy="407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An LDR, short for light dependent resistor, is a resistor whose resistance changes as the light falling on it changes. 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This property allows us to use them for making light sensing circuits.</a:t>
            </a:r>
            <a:endParaRPr/>
          </a:p>
          <a:p>
            <a:pPr indent="-3873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/>
              <a:t>Resistance of the LDR decreases with increasing light intensity.</a:t>
            </a:r>
            <a:endParaRPr/>
          </a:p>
        </p:txBody>
      </p:sp>
      <p:pic>
        <p:nvPicPr>
          <p:cNvPr id="299" name="Google Shape;2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9335" y="290517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contact@thestempedia.com</dc:creator>
</cp:coreProperties>
</file>