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85" r:id="rId2"/>
    <p:sldId id="423" r:id="rId3"/>
    <p:sldId id="360" r:id="rId4"/>
    <p:sldId id="445" r:id="rId5"/>
    <p:sldId id="422" r:id="rId6"/>
    <p:sldId id="424" r:id="rId7"/>
    <p:sldId id="425" r:id="rId8"/>
    <p:sldId id="429" r:id="rId9"/>
    <p:sldId id="426" r:id="rId10"/>
    <p:sldId id="427" r:id="rId11"/>
    <p:sldId id="428" r:id="rId12"/>
    <p:sldId id="431" r:id="rId13"/>
    <p:sldId id="430" r:id="rId14"/>
    <p:sldId id="432" r:id="rId15"/>
    <p:sldId id="433" r:id="rId16"/>
    <p:sldId id="434" r:id="rId17"/>
    <p:sldId id="435" r:id="rId18"/>
    <p:sldId id="436" r:id="rId19"/>
    <p:sldId id="437" r:id="rId20"/>
    <p:sldId id="446" r:id="rId21"/>
  </p:sldIdLst>
  <p:sldSz cx="9144000" cy="5143500" type="screen16x9"/>
  <p:notesSz cx="6858000" cy="9144000"/>
  <p:embeddedFontLst>
    <p:embeddedFont>
      <p:font typeface="Dosis" panose="020B0604020202020204" charset="0"/>
      <p:regular r:id="rId23"/>
      <p:bold r:id="rId24"/>
    </p:embeddedFont>
    <p:embeddedFont>
      <p:font typeface="Sniglet"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360" y="1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83570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58179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813836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918482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392008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805268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8552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742281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11742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47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661994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16121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5178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707084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3486069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226931" y="1141027"/>
            <a:ext cx="8690137" cy="1159800"/>
          </a:xfrm>
        </p:spPr>
        <p:txBody>
          <a:bodyPr/>
          <a:lstStyle/>
          <a:p>
            <a:pPr algn="ctr"/>
            <a:r>
              <a:rPr lang="en-US" b="0" dirty="0"/>
              <a:t>Introduction to Motors</a:t>
            </a:r>
          </a:p>
        </p:txBody>
      </p:sp>
    </p:spTree>
    <p:extLst>
      <p:ext uri="{BB962C8B-B14F-4D97-AF65-F5344CB8AC3E}">
        <p14:creationId xmlns:p14="http://schemas.microsoft.com/office/powerpoint/2010/main" val="326473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531558-AE00-4801-BA0A-D629D7379259}"/>
              </a:ext>
            </a:extLst>
          </p:cNvPr>
          <p:cNvPicPr>
            <a:picLocks noChangeAspect="1"/>
          </p:cNvPicPr>
          <p:nvPr/>
        </p:nvPicPr>
        <p:blipFill>
          <a:blip r:embed="rId3"/>
          <a:stretch>
            <a:fillRect/>
          </a:stretch>
        </p:blipFill>
        <p:spPr>
          <a:xfrm>
            <a:off x="2687580" y="2777134"/>
            <a:ext cx="3048000" cy="2286000"/>
          </a:xfrm>
          <a:prstGeom prst="rect">
            <a:avLst/>
          </a:prstGeom>
        </p:spPr>
      </p:pic>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Components of a DC Motor</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a:xfrm>
            <a:off x="639319" y="766350"/>
            <a:ext cx="6567931" cy="3610800"/>
          </a:xfrm>
        </p:spPr>
        <p:txBody>
          <a:bodyPr/>
          <a:lstStyle/>
          <a:p>
            <a:pPr marL="527050" indent="-457200">
              <a:buFont typeface="+mj-lt"/>
              <a:buAutoNum type="arabicPeriod" startAt="2"/>
            </a:pPr>
            <a:r>
              <a:rPr lang="en-US" sz="2000" dirty="0"/>
              <a:t>A coil of thin wire placed in slots on a cylindrical object known as the </a:t>
            </a:r>
            <a:r>
              <a:rPr lang="en-US" sz="2000" b="1" i="1" dirty="0"/>
              <a:t>armature</a:t>
            </a:r>
            <a:r>
              <a:rPr lang="en-US" sz="2000" dirty="0"/>
              <a:t>. In a DC motor, the armature rotates when it receives electricity. Therefore, it is called the </a:t>
            </a:r>
            <a:r>
              <a:rPr lang="en-US" sz="2000" b="1" i="1" dirty="0"/>
              <a:t>rotor</a:t>
            </a:r>
            <a:r>
              <a:rPr lang="en-US" sz="2000" dirty="0"/>
              <a:t>. The rotor is placed between the north and south poles of the magnet. The two ends of the coil are connected to a component known as the </a:t>
            </a:r>
            <a:r>
              <a:rPr lang="en-US" sz="2000" b="1" i="1" dirty="0"/>
              <a:t>commutator</a:t>
            </a:r>
            <a:r>
              <a:rPr lang="en-US" sz="2000" dirty="0"/>
              <a:t>.</a:t>
            </a:r>
          </a:p>
        </p:txBody>
      </p:sp>
    </p:spTree>
    <p:extLst>
      <p:ext uri="{BB962C8B-B14F-4D97-AF65-F5344CB8AC3E}">
        <p14:creationId xmlns:p14="http://schemas.microsoft.com/office/powerpoint/2010/main" val="155852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Components of a DC Motor</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a:xfrm>
            <a:off x="747925" y="766350"/>
            <a:ext cx="6510125" cy="3610800"/>
          </a:xfrm>
        </p:spPr>
        <p:txBody>
          <a:bodyPr/>
          <a:lstStyle/>
          <a:p>
            <a:r>
              <a:rPr lang="en-US" sz="2000" dirty="0"/>
              <a:t>The current enters the motor through the coil placed on the rotor. The rotor due to the presence of the magnets starts rotating, thus converting electrical energy into rotational motion.</a:t>
            </a:r>
          </a:p>
        </p:txBody>
      </p:sp>
      <p:pic>
        <p:nvPicPr>
          <p:cNvPr id="6" name="Picture 5">
            <a:extLst>
              <a:ext uri="{FF2B5EF4-FFF2-40B4-BE49-F238E27FC236}">
                <a16:creationId xmlns:a16="http://schemas.microsoft.com/office/drawing/2014/main" id="{9C531558-AE00-4801-BA0A-D629D7379259}"/>
              </a:ext>
            </a:extLst>
          </p:cNvPr>
          <p:cNvPicPr>
            <a:picLocks noChangeAspect="1"/>
          </p:cNvPicPr>
          <p:nvPr/>
        </p:nvPicPr>
        <p:blipFill>
          <a:blip r:embed="rId3"/>
          <a:stretch>
            <a:fillRect/>
          </a:stretch>
        </p:blipFill>
        <p:spPr>
          <a:xfrm>
            <a:off x="2478987" y="2214487"/>
            <a:ext cx="3048000" cy="2286000"/>
          </a:xfrm>
          <a:prstGeom prst="rect">
            <a:avLst/>
          </a:prstGeom>
        </p:spPr>
      </p:pic>
    </p:spTree>
    <p:extLst>
      <p:ext uri="{BB962C8B-B14F-4D97-AF65-F5344CB8AC3E}">
        <p14:creationId xmlns:p14="http://schemas.microsoft.com/office/powerpoint/2010/main" val="36635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a:xfrm>
            <a:off x="2159249" y="2161800"/>
            <a:ext cx="5142601" cy="819900"/>
          </a:xfrm>
        </p:spPr>
        <p:txBody>
          <a:bodyPr/>
          <a:lstStyle/>
          <a:p>
            <a:pPr marL="69850" indent="0">
              <a:buNone/>
            </a:pPr>
            <a:r>
              <a:rPr lang="en-US" sz="4000" dirty="0"/>
              <a:t>Controlling DC Motor?</a:t>
            </a:r>
            <a:endParaRPr lang="en-IN" sz="4000"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2221489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Controlling DC Motor with </a:t>
            </a:r>
            <a:r>
              <a:rPr lang="en-US" dirty="0" err="1"/>
              <a:t>evive</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
        <p:nvSpPr>
          <p:cNvPr id="6" name="Text Placeholder 2">
            <a:extLst>
              <a:ext uri="{FF2B5EF4-FFF2-40B4-BE49-F238E27FC236}">
                <a16:creationId xmlns:a16="http://schemas.microsoft.com/office/drawing/2014/main" id="{F059ABDE-C8D2-45A2-A9B6-4E6144D88C12}"/>
              </a:ext>
            </a:extLst>
          </p:cNvPr>
          <p:cNvSpPr>
            <a:spLocks noGrp="1"/>
          </p:cNvSpPr>
          <p:nvPr>
            <p:ph type="body" idx="1"/>
          </p:nvPr>
        </p:nvSpPr>
        <p:spPr>
          <a:xfrm>
            <a:off x="747925" y="766350"/>
            <a:ext cx="6586325" cy="3610800"/>
          </a:xfrm>
        </p:spPr>
        <p:txBody>
          <a:bodyPr/>
          <a:lstStyle/>
          <a:p>
            <a:r>
              <a:rPr lang="en-US" sz="2000" dirty="0"/>
              <a:t>You can control 2 DC motor with evive using Menu.</a:t>
            </a:r>
          </a:p>
          <a:p>
            <a:r>
              <a:rPr lang="en-US" sz="2000" dirty="0"/>
              <a:t>The upper pair of pins is </a:t>
            </a:r>
            <a:r>
              <a:rPr lang="en-US" sz="2000" b="1" i="1" dirty="0"/>
              <a:t>motor channel 1</a:t>
            </a:r>
            <a:r>
              <a:rPr lang="en-US" sz="2000" dirty="0"/>
              <a:t> or </a:t>
            </a:r>
            <a:r>
              <a:rPr lang="en-US" sz="2000" b="1" dirty="0"/>
              <a:t>M1</a:t>
            </a:r>
            <a:r>
              <a:rPr lang="en-US" sz="2000" dirty="0"/>
              <a:t>, and the second pair is </a:t>
            </a:r>
            <a:r>
              <a:rPr lang="en-US" sz="2000" b="1" i="1" dirty="0"/>
              <a:t>motor channel 2</a:t>
            </a:r>
            <a:r>
              <a:rPr lang="en-US" sz="2000" dirty="0"/>
              <a:t>, or </a:t>
            </a:r>
            <a:r>
              <a:rPr lang="en-US" sz="2000" b="1" dirty="0"/>
              <a:t>M2</a:t>
            </a:r>
            <a:r>
              <a:rPr lang="en-US" sz="2000" dirty="0"/>
              <a:t>.</a:t>
            </a:r>
          </a:p>
          <a:p>
            <a:endParaRPr lang="en-US" sz="2000" dirty="0"/>
          </a:p>
        </p:txBody>
      </p:sp>
      <p:pic>
        <p:nvPicPr>
          <p:cNvPr id="7" name="Picture 6">
            <a:extLst>
              <a:ext uri="{FF2B5EF4-FFF2-40B4-BE49-F238E27FC236}">
                <a16:creationId xmlns:a16="http://schemas.microsoft.com/office/drawing/2014/main" id="{90BB2DC0-3DCB-43C2-B016-0C202A8929B3}"/>
              </a:ext>
            </a:extLst>
          </p:cNvPr>
          <p:cNvPicPr>
            <a:picLocks noChangeAspect="1"/>
          </p:cNvPicPr>
          <p:nvPr/>
        </p:nvPicPr>
        <p:blipFill>
          <a:blip r:embed="rId3"/>
          <a:stretch>
            <a:fillRect/>
          </a:stretch>
        </p:blipFill>
        <p:spPr>
          <a:xfrm>
            <a:off x="960982" y="2021696"/>
            <a:ext cx="5714286" cy="2561905"/>
          </a:xfrm>
          <a:prstGeom prst="rect">
            <a:avLst/>
          </a:prstGeom>
        </p:spPr>
      </p:pic>
    </p:spTree>
    <p:extLst>
      <p:ext uri="{BB962C8B-B14F-4D97-AF65-F5344CB8AC3E}">
        <p14:creationId xmlns:p14="http://schemas.microsoft.com/office/powerpoint/2010/main" val="25688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Controlling DC Motor with </a:t>
            </a:r>
            <a:r>
              <a:rPr lang="en-US" dirty="0" err="1"/>
              <a:t>evive</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
        <p:nvSpPr>
          <p:cNvPr id="6" name="Text Placeholder 2">
            <a:extLst>
              <a:ext uri="{FF2B5EF4-FFF2-40B4-BE49-F238E27FC236}">
                <a16:creationId xmlns:a16="http://schemas.microsoft.com/office/drawing/2014/main" id="{F059ABDE-C8D2-45A2-A9B6-4E6144D88C12}"/>
              </a:ext>
            </a:extLst>
          </p:cNvPr>
          <p:cNvSpPr>
            <a:spLocks noGrp="1"/>
          </p:cNvSpPr>
          <p:nvPr>
            <p:ph type="body" idx="1"/>
          </p:nvPr>
        </p:nvSpPr>
        <p:spPr>
          <a:xfrm>
            <a:off x="639319" y="766350"/>
            <a:ext cx="7005176" cy="3610800"/>
          </a:xfrm>
        </p:spPr>
        <p:txBody>
          <a:bodyPr/>
          <a:lstStyle/>
          <a:p>
            <a:r>
              <a:rPr lang="en-US" sz="2000" dirty="0"/>
              <a:t>Take the motor and insert the wires attached to it in the </a:t>
            </a:r>
            <a:r>
              <a:rPr lang="en-US" sz="2000" i="1" dirty="0"/>
              <a:t>first</a:t>
            </a:r>
            <a:r>
              <a:rPr lang="en-US" sz="2000" dirty="0"/>
              <a:t> motor channel, i.e. M1.</a:t>
            </a:r>
            <a:endParaRPr lang="en-US" sz="2000" dirty="0">
              <a:effectLst/>
            </a:endParaRPr>
          </a:p>
        </p:txBody>
      </p:sp>
      <p:pic>
        <p:nvPicPr>
          <p:cNvPr id="5" name="Picture 4">
            <a:extLst>
              <a:ext uri="{FF2B5EF4-FFF2-40B4-BE49-F238E27FC236}">
                <a16:creationId xmlns:a16="http://schemas.microsoft.com/office/drawing/2014/main" id="{85C50165-C1E4-4B19-90BF-E40420B425D8}"/>
              </a:ext>
            </a:extLst>
          </p:cNvPr>
          <p:cNvPicPr>
            <a:picLocks noChangeAspect="1"/>
          </p:cNvPicPr>
          <p:nvPr/>
        </p:nvPicPr>
        <p:blipFill rotWithShape="1">
          <a:blip r:embed="rId3"/>
          <a:srcRect t="42952"/>
          <a:stretch/>
        </p:blipFill>
        <p:spPr>
          <a:xfrm>
            <a:off x="2388810" y="1709587"/>
            <a:ext cx="3506193" cy="3154513"/>
          </a:xfrm>
          <a:prstGeom prst="rect">
            <a:avLst/>
          </a:prstGeom>
        </p:spPr>
      </p:pic>
    </p:spTree>
    <p:extLst>
      <p:ext uri="{BB962C8B-B14F-4D97-AF65-F5344CB8AC3E}">
        <p14:creationId xmlns:p14="http://schemas.microsoft.com/office/powerpoint/2010/main" val="254134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Controlling DC Motor with </a:t>
            </a:r>
            <a:r>
              <a:rPr lang="en-US" dirty="0" err="1"/>
              <a:t>evive</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sp>
        <p:nvSpPr>
          <p:cNvPr id="6" name="Text Placeholder 2">
            <a:extLst>
              <a:ext uri="{FF2B5EF4-FFF2-40B4-BE49-F238E27FC236}">
                <a16:creationId xmlns:a16="http://schemas.microsoft.com/office/drawing/2014/main" id="{F059ABDE-C8D2-45A2-A9B6-4E6144D88C12}"/>
              </a:ext>
            </a:extLst>
          </p:cNvPr>
          <p:cNvSpPr>
            <a:spLocks noGrp="1"/>
          </p:cNvSpPr>
          <p:nvPr>
            <p:ph type="body" idx="1"/>
          </p:nvPr>
        </p:nvSpPr>
        <p:spPr>
          <a:xfrm>
            <a:off x="747925" y="748132"/>
            <a:ext cx="6706975" cy="3610800"/>
          </a:xfrm>
        </p:spPr>
        <p:txBody>
          <a:bodyPr/>
          <a:lstStyle/>
          <a:p>
            <a:r>
              <a:rPr lang="en-US" sz="2000" dirty="0"/>
              <a:t>Now, switch ON your evive. The first option in the menu that appears on the screen is </a:t>
            </a:r>
            <a:r>
              <a:rPr lang="en-US" sz="2000" b="1" dirty="0"/>
              <a:t>Controls</a:t>
            </a:r>
            <a:r>
              <a:rPr lang="en-US" sz="2000" dirty="0"/>
              <a:t>; select that option by pressing the control button to the right. </a:t>
            </a:r>
          </a:p>
          <a:p>
            <a:r>
              <a:rPr lang="en-US" sz="2000" dirty="0"/>
              <a:t>Next, you’ll see three more options, namely  </a:t>
            </a:r>
            <a:r>
              <a:rPr lang="en-US" sz="2000" b="1" i="1" dirty="0"/>
              <a:t>Motors</a:t>
            </a:r>
            <a:r>
              <a:rPr lang="en-US" sz="2000" dirty="0"/>
              <a:t>,</a:t>
            </a:r>
            <a:r>
              <a:rPr lang="en-US" sz="2000" b="1" i="1" dirty="0"/>
              <a:t> Servos</a:t>
            </a:r>
            <a:r>
              <a:rPr lang="en-US" sz="2000" dirty="0"/>
              <a:t>, and</a:t>
            </a:r>
            <a:r>
              <a:rPr lang="en-US" sz="2000" b="1" i="1" dirty="0"/>
              <a:t> Stepper Motors</a:t>
            </a:r>
            <a:r>
              <a:rPr lang="en-US" sz="2000" dirty="0"/>
              <a:t>; select </a:t>
            </a:r>
            <a:r>
              <a:rPr lang="en-US" sz="2000" b="1" i="1" dirty="0"/>
              <a:t>Motors</a:t>
            </a:r>
            <a:r>
              <a:rPr lang="en-US" sz="2000" i="1" dirty="0"/>
              <a:t>.</a:t>
            </a:r>
            <a:r>
              <a:rPr lang="en-US" sz="2000" dirty="0"/>
              <a:t>  </a:t>
            </a:r>
            <a:endParaRPr lang="en-US" sz="2000" dirty="0">
              <a:effectLst/>
            </a:endParaRPr>
          </a:p>
        </p:txBody>
      </p:sp>
      <p:pic>
        <p:nvPicPr>
          <p:cNvPr id="5" name="Picture 4">
            <a:extLst>
              <a:ext uri="{FF2B5EF4-FFF2-40B4-BE49-F238E27FC236}">
                <a16:creationId xmlns:a16="http://schemas.microsoft.com/office/drawing/2014/main" id="{70D7384E-B4BC-4556-BD74-3B823CDB7C59}"/>
              </a:ext>
            </a:extLst>
          </p:cNvPr>
          <p:cNvPicPr>
            <a:picLocks noChangeAspect="1"/>
          </p:cNvPicPr>
          <p:nvPr/>
        </p:nvPicPr>
        <p:blipFill>
          <a:blip r:embed="rId3"/>
          <a:srcRect/>
          <a:stretch/>
        </p:blipFill>
        <p:spPr>
          <a:xfrm>
            <a:off x="1223933" y="2658729"/>
            <a:ext cx="2667000" cy="2170464"/>
          </a:xfrm>
          <a:prstGeom prst="rect">
            <a:avLst/>
          </a:prstGeom>
        </p:spPr>
      </p:pic>
      <p:pic>
        <p:nvPicPr>
          <p:cNvPr id="11" name="Picture 10">
            <a:extLst>
              <a:ext uri="{FF2B5EF4-FFF2-40B4-BE49-F238E27FC236}">
                <a16:creationId xmlns:a16="http://schemas.microsoft.com/office/drawing/2014/main" id="{8300F217-6E4A-439C-897F-D584A1F1D3DB}"/>
              </a:ext>
            </a:extLst>
          </p:cNvPr>
          <p:cNvPicPr>
            <a:picLocks noChangeAspect="1"/>
          </p:cNvPicPr>
          <p:nvPr/>
        </p:nvPicPr>
        <p:blipFill>
          <a:blip r:embed="rId4"/>
          <a:srcRect/>
          <a:stretch/>
        </p:blipFill>
        <p:spPr>
          <a:xfrm>
            <a:off x="4221324" y="2654300"/>
            <a:ext cx="2667001" cy="2179320"/>
          </a:xfrm>
          <a:prstGeom prst="rect">
            <a:avLst/>
          </a:prstGeom>
        </p:spPr>
      </p:pic>
    </p:spTree>
    <p:extLst>
      <p:ext uri="{BB962C8B-B14F-4D97-AF65-F5344CB8AC3E}">
        <p14:creationId xmlns:p14="http://schemas.microsoft.com/office/powerpoint/2010/main" val="848288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Controlling DC Motor with </a:t>
            </a:r>
            <a:r>
              <a:rPr lang="en-US" dirty="0" err="1"/>
              <a:t>evive</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
        <p:nvSpPr>
          <p:cNvPr id="6" name="Text Placeholder 2">
            <a:extLst>
              <a:ext uri="{FF2B5EF4-FFF2-40B4-BE49-F238E27FC236}">
                <a16:creationId xmlns:a16="http://schemas.microsoft.com/office/drawing/2014/main" id="{F059ABDE-C8D2-45A2-A9B6-4E6144D88C12}"/>
              </a:ext>
            </a:extLst>
          </p:cNvPr>
          <p:cNvSpPr>
            <a:spLocks noGrp="1"/>
          </p:cNvSpPr>
          <p:nvPr>
            <p:ph type="body" idx="1"/>
          </p:nvPr>
        </p:nvSpPr>
        <p:spPr>
          <a:xfrm>
            <a:off x="747925" y="766350"/>
            <a:ext cx="7005176" cy="3610800"/>
          </a:xfrm>
        </p:spPr>
        <p:txBody>
          <a:bodyPr/>
          <a:lstStyle/>
          <a:p>
            <a:r>
              <a:rPr lang="en-US" sz="2000" dirty="0"/>
              <a:t>From the three options that now appear on the screen, select </a:t>
            </a:r>
            <a:r>
              <a:rPr lang="en-US" sz="2000" b="1" i="1" dirty="0"/>
              <a:t>Motor 1 &amp; 2</a:t>
            </a:r>
            <a:r>
              <a:rPr lang="en-US" sz="2000" dirty="0"/>
              <a:t>. The following screen will appear:</a:t>
            </a:r>
            <a:endParaRPr lang="en-US" sz="2000" dirty="0">
              <a:effectLst/>
            </a:endParaRPr>
          </a:p>
        </p:txBody>
      </p:sp>
      <p:pic>
        <p:nvPicPr>
          <p:cNvPr id="7" name="Picture 6">
            <a:extLst>
              <a:ext uri="{FF2B5EF4-FFF2-40B4-BE49-F238E27FC236}">
                <a16:creationId xmlns:a16="http://schemas.microsoft.com/office/drawing/2014/main" id="{88725E63-A894-44E9-9992-D15EE54AD50B}"/>
              </a:ext>
            </a:extLst>
          </p:cNvPr>
          <p:cNvPicPr>
            <a:picLocks noChangeAspect="1"/>
          </p:cNvPicPr>
          <p:nvPr/>
        </p:nvPicPr>
        <p:blipFill>
          <a:blip r:embed="rId3"/>
          <a:stretch>
            <a:fillRect/>
          </a:stretch>
        </p:blipFill>
        <p:spPr>
          <a:xfrm>
            <a:off x="1390899" y="1839286"/>
            <a:ext cx="2665385" cy="2178000"/>
          </a:xfrm>
          <a:prstGeom prst="rect">
            <a:avLst/>
          </a:prstGeom>
        </p:spPr>
      </p:pic>
      <p:pic>
        <p:nvPicPr>
          <p:cNvPr id="9" name="Picture 8">
            <a:extLst>
              <a:ext uri="{FF2B5EF4-FFF2-40B4-BE49-F238E27FC236}">
                <a16:creationId xmlns:a16="http://schemas.microsoft.com/office/drawing/2014/main" id="{CA25B20C-20F4-4B35-A5A4-FE08C89BE878}"/>
              </a:ext>
            </a:extLst>
          </p:cNvPr>
          <p:cNvPicPr>
            <a:picLocks noChangeAspect="1"/>
          </p:cNvPicPr>
          <p:nvPr/>
        </p:nvPicPr>
        <p:blipFill>
          <a:blip r:embed="rId4"/>
          <a:stretch>
            <a:fillRect/>
          </a:stretch>
        </p:blipFill>
        <p:spPr>
          <a:xfrm>
            <a:off x="4322328" y="1839286"/>
            <a:ext cx="2665385" cy="2178000"/>
          </a:xfrm>
          <a:prstGeom prst="rect">
            <a:avLst/>
          </a:prstGeom>
        </p:spPr>
      </p:pic>
    </p:spTree>
    <p:extLst>
      <p:ext uri="{BB962C8B-B14F-4D97-AF65-F5344CB8AC3E}">
        <p14:creationId xmlns:p14="http://schemas.microsoft.com/office/powerpoint/2010/main" val="3598191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Controlling DC Motor with </a:t>
            </a:r>
            <a:r>
              <a:rPr lang="en-US" dirty="0" err="1"/>
              <a:t>evive</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
        <p:nvSpPr>
          <p:cNvPr id="6" name="Text Placeholder 2">
            <a:extLst>
              <a:ext uri="{FF2B5EF4-FFF2-40B4-BE49-F238E27FC236}">
                <a16:creationId xmlns:a16="http://schemas.microsoft.com/office/drawing/2014/main" id="{F059ABDE-C8D2-45A2-A9B6-4E6144D88C12}"/>
              </a:ext>
            </a:extLst>
          </p:cNvPr>
          <p:cNvSpPr>
            <a:spLocks noGrp="1"/>
          </p:cNvSpPr>
          <p:nvPr>
            <p:ph type="body" idx="1"/>
          </p:nvPr>
        </p:nvSpPr>
        <p:spPr>
          <a:xfrm>
            <a:off x="639319" y="766350"/>
            <a:ext cx="6249006" cy="3610800"/>
          </a:xfrm>
        </p:spPr>
        <p:txBody>
          <a:bodyPr/>
          <a:lstStyle/>
          <a:p>
            <a:r>
              <a:rPr lang="en-US" sz="2000" b="1" dirty="0"/>
              <a:t>PWM</a:t>
            </a:r>
            <a:r>
              <a:rPr lang="en-US" sz="2000" dirty="0"/>
              <a:t> determines the speed of the motor.</a:t>
            </a:r>
          </a:p>
          <a:p>
            <a:r>
              <a:rPr lang="en-US" sz="2000" dirty="0"/>
              <a:t>It can be controlled using the two potentiometer knobs; knob 1 controls the PWM signal at channel </a:t>
            </a:r>
            <a:r>
              <a:rPr lang="en-US" sz="2000" b="1" dirty="0"/>
              <a:t>M1</a:t>
            </a:r>
            <a:r>
              <a:rPr lang="en-US" sz="2000" dirty="0"/>
              <a:t> and knob 2 controls the PWM signal at channel </a:t>
            </a:r>
            <a:r>
              <a:rPr lang="en-US" sz="2000" b="1" dirty="0"/>
              <a:t>M2</a:t>
            </a:r>
            <a:r>
              <a:rPr lang="en-US" sz="2000" dirty="0"/>
              <a:t>.</a:t>
            </a:r>
            <a:endParaRPr lang="en-US" sz="2000" dirty="0">
              <a:effectLst/>
            </a:endParaRPr>
          </a:p>
        </p:txBody>
      </p:sp>
      <p:pic>
        <p:nvPicPr>
          <p:cNvPr id="7" name="Picture 6">
            <a:extLst>
              <a:ext uri="{FF2B5EF4-FFF2-40B4-BE49-F238E27FC236}">
                <a16:creationId xmlns:a16="http://schemas.microsoft.com/office/drawing/2014/main" id="{6DE74D16-1781-482D-876C-840A2DACBF5B}"/>
              </a:ext>
            </a:extLst>
          </p:cNvPr>
          <p:cNvPicPr>
            <a:picLocks noChangeAspect="1"/>
          </p:cNvPicPr>
          <p:nvPr/>
        </p:nvPicPr>
        <p:blipFill>
          <a:blip r:embed="rId3"/>
          <a:stretch>
            <a:fillRect/>
          </a:stretch>
        </p:blipFill>
        <p:spPr>
          <a:xfrm>
            <a:off x="2467628" y="2515639"/>
            <a:ext cx="2700994" cy="2207098"/>
          </a:xfrm>
          <a:prstGeom prst="rect">
            <a:avLst/>
          </a:prstGeom>
        </p:spPr>
      </p:pic>
    </p:spTree>
    <p:extLst>
      <p:ext uri="{BB962C8B-B14F-4D97-AF65-F5344CB8AC3E}">
        <p14:creationId xmlns:p14="http://schemas.microsoft.com/office/powerpoint/2010/main" val="3568305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Controlling DC Motor with </a:t>
            </a:r>
            <a:r>
              <a:rPr lang="en-US" dirty="0" err="1"/>
              <a:t>evive</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18</a:t>
            </a:fld>
            <a:endParaRPr lang="en"/>
          </a:p>
        </p:txBody>
      </p:sp>
      <p:sp>
        <p:nvSpPr>
          <p:cNvPr id="6" name="Text Placeholder 2">
            <a:extLst>
              <a:ext uri="{FF2B5EF4-FFF2-40B4-BE49-F238E27FC236}">
                <a16:creationId xmlns:a16="http://schemas.microsoft.com/office/drawing/2014/main" id="{F059ABDE-C8D2-45A2-A9B6-4E6144D88C12}"/>
              </a:ext>
            </a:extLst>
          </p:cNvPr>
          <p:cNvSpPr>
            <a:spLocks noGrp="1"/>
          </p:cNvSpPr>
          <p:nvPr>
            <p:ph type="body" idx="1"/>
          </p:nvPr>
        </p:nvSpPr>
        <p:spPr>
          <a:xfrm>
            <a:off x="747925" y="748132"/>
            <a:ext cx="6491075" cy="3610800"/>
          </a:xfrm>
        </p:spPr>
        <p:txBody>
          <a:bodyPr/>
          <a:lstStyle/>
          <a:p>
            <a:r>
              <a:rPr lang="en-US" sz="2000" b="1" dirty="0"/>
              <a:t>Dir1</a:t>
            </a:r>
            <a:r>
              <a:rPr lang="en-US" sz="2000" dirty="0"/>
              <a:t> and </a:t>
            </a:r>
            <a:r>
              <a:rPr lang="en-US" sz="2000" b="1" dirty="0"/>
              <a:t>Dir2</a:t>
            </a:r>
            <a:r>
              <a:rPr lang="en-US" sz="2000" dirty="0"/>
              <a:t> are the two possible </a:t>
            </a:r>
            <a:r>
              <a:rPr lang="en-US" sz="2000" i="1" dirty="0"/>
              <a:t>states</a:t>
            </a:r>
            <a:r>
              <a:rPr lang="en-US" sz="2000" dirty="0"/>
              <a:t> or the two possible </a:t>
            </a:r>
            <a:r>
              <a:rPr lang="en-US" sz="2000" i="1" dirty="0"/>
              <a:t>directions</a:t>
            </a:r>
            <a:r>
              <a:rPr lang="en-US" sz="2000" dirty="0"/>
              <a:t> in which the motor can rotate</a:t>
            </a:r>
            <a:r>
              <a:rPr lang="en-US" dirty="0"/>
              <a:t>.</a:t>
            </a:r>
            <a:endParaRPr lang="en-US" sz="2000" dirty="0"/>
          </a:p>
          <a:p>
            <a:r>
              <a:rPr lang="en-US" sz="2000" b="1" dirty="0"/>
              <a:t>Dir1</a:t>
            </a:r>
            <a:r>
              <a:rPr lang="en-US" sz="2000" dirty="0"/>
              <a:t> represents </a:t>
            </a:r>
            <a:r>
              <a:rPr lang="en-US" sz="2000" i="1" dirty="0"/>
              <a:t>clockwise</a:t>
            </a:r>
            <a:r>
              <a:rPr lang="en-US" sz="2000" dirty="0"/>
              <a:t> and </a:t>
            </a:r>
            <a:r>
              <a:rPr lang="en-US" sz="2000" b="1" dirty="0"/>
              <a:t>Dir2</a:t>
            </a:r>
            <a:r>
              <a:rPr lang="en-US" sz="2000" dirty="0"/>
              <a:t> represents </a:t>
            </a:r>
            <a:r>
              <a:rPr lang="en-US" sz="2000" i="1" dirty="0"/>
              <a:t>anticlockwise</a:t>
            </a:r>
            <a:r>
              <a:rPr lang="en-US" sz="2000" dirty="0"/>
              <a:t>. </a:t>
            </a:r>
          </a:p>
          <a:p>
            <a:r>
              <a:rPr lang="en-US" sz="2000" dirty="0"/>
              <a:t>The two slide switches on evive controls the direction; when in center, no direction is selected. </a:t>
            </a:r>
            <a:endParaRPr lang="en-US" sz="2000" dirty="0">
              <a:effectLst/>
            </a:endParaRPr>
          </a:p>
        </p:txBody>
      </p:sp>
      <p:pic>
        <p:nvPicPr>
          <p:cNvPr id="7" name="Picture 6">
            <a:extLst>
              <a:ext uri="{FF2B5EF4-FFF2-40B4-BE49-F238E27FC236}">
                <a16:creationId xmlns:a16="http://schemas.microsoft.com/office/drawing/2014/main" id="{D472B49A-43E8-4C63-A7A6-84E5C303BE56}"/>
              </a:ext>
            </a:extLst>
          </p:cNvPr>
          <p:cNvPicPr>
            <a:picLocks noChangeAspect="1"/>
          </p:cNvPicPr>
          <p:nvPr/>
        </p:nvPicPr>
        <p:blipFill>
          <a:blip r:embed="rId3"/>
          <a:stretch>
            <a:fillRect/>
          </a:stretch>
        </p:blipFill>
        <p:spPr>
          <a:xfrm>
            <a:off x="2642965" y="2721621"/>
            <a:ext cx="2700994" cy="2207098"/>
          </a:xfrm>
          <a:prstGeom prst="rect">
            <a:avLst/>
          </a:prstGeom>
        </p:spPr>
      </p:pic>
    </p:spTree>
    <p:extLst>
      <p:ext uri="{BB962C8B-B14F-4D97-AF65-F5344CB8AC3E}">
        <p14:creationId xmlns:p14="http://schemas.microsoft.com/office/powerpoint/2010/main" val="2228191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Controlling DC Motor with </a:t>
            </a:r>
            <a:r>
              <a:rPr lang="en-US" dirty="0" err="1"/>
              <a:t>evive</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19</a:t>
            </a:fld>
            <a:endParaRPr lang="en"/>
          </a:p>
        </p:txBody>
      </p:sp>
      <p:sp>
        <p:nvSpPr>
          <p:cNvPr id="6" name="Text Placeholder 2">
            <a:extLst>
              <a:ext uri="{FF2B5EF4-FFF2-40B4-BE49-F238E27FC236}">
                <a16:creationId xmlns:a16="http://schemas.microsoft.com/office/drawing/2014/main" id="{F059ABDE-C8D2-45A2-A9B6-4E6144D88C12}"/>
              </a:ext>
            </a:extLst>
          </p:cNvPr>
          <p:cNvSpPr>
            <a:spLocks noGrp="1"/>
          </p:cNvSpPr>
          <p:nvPr>
            <p:ph type="body" idx="1"/>
          </p:nvPr>
        </p:nvSpPr>
        <p:spPr>
          <a:xfrm>
            <a:off x="747925" y="748132"/>
            <a:ext cx="6140400" cy="3610800"/>
          </a:xfrm>
        </p:spPr>
        <p:txBody>
          <a:bodyPr/>
          <a:lstStyle/>
          <a:p>
            <a:r>
              <a:rPr lang="en-US" sz="2000" dirty="0"/>
              <a:t>If the slide switch is up, then </a:t>
            </a:r>
            <a:r>
              <a:rPr lang="en-US" sz="2000" b="1" dirty="0"/>
              <a:t>Dir1</a:t>
            </a:r>
            <a:r>
              <a:rPr lang="en-US" sz="2000" dirty="0"/>
              <a:t> is </a:t>
            </a:r>
            <a:r>
              <a:rPr lang="en-US" sz="2000" b="1" dirty="0"/>
              <a:t>1</a:t>
            </a:r>
            <a:r>
              <a:rPr lang="en-US" sz="2000" dirty="0"/>
              <a:t>, i.e. the direction is clockwise, and </a:t>
            </a:r>
            <a:r>
              <a:rPr lang="en-US" sz="2000" b="1" dirty="0"/>
              <a:t>Dir2</a:t>
            </a:r>
            <a:r>
              <a:rPr lang="en-US" sz="2000" dirty="0"/>
              <a:t> is </a:t>
            </a:r>
            <a:r>
              <a:rPr lang="en-US" sz="2000" b="1" dirty="0"/>
              <a:t>0</a:t>
            </a:r>
            <a:r>
              <a:rPr lang="en-US" sz="2000" dirty="0"/>
              <a:t>. But, if the switch is down, then </a:t>
            </a:r>
            <a:r>
              <a:rPr lang="en-US" sz="2000" b="1" dirty="0"/>
              <a:t>Dir2</a:t>
            </a:r>
            <a:r>
              <a:rPr lang="en-US" sz="2000" dirty="0"/>
              <a:t> is </a:t>
            </a:r>
            <a:r>
              <a:rPr lang="en-US" sz="2000" b="1" dirty="0"/>
              <a:t>1</a:t>
            </a:r>
            <a:r>
              <a:rPr lang="en-US" sz="2000" dirty="0"/>
              <a:t>, i.e. the direction is anticlockwise and </a:t>
            </a:r>
            <a:r>
              <a:rPr lang="en-US" sz="2000" b="1" dirty="0"/>
              <a:t>Dir1</a:t>
            </a:r>
            <a:r>
              <a:rPr lang="en-US" sz="2000" dirty="0"/>
              <a:t> is </a:t>
            </a:r>
            <a:r>
              <a:rPr lang="en-US" sz="2000" b="1" dirty="0"/>
              <a:t>0</a:t>
            </a:r>
            <a:r>
              <a:rPr lang="en-US" sz="2000" dirty="0"/>
              <a:t>. </a:t>
            </a:r>
          </a:p>
          <a:p>
            <a:r>
              <a:rPr lang="en-US" sz="2000" dirty="0"/>
              <a:t>The 1st switch sets the directions for the motor connected to </a:t>
            </a:r>
            <a:r>
              <a:rPr lang="en-US" sz="2000" b="1" dirty="0"/>
              <a:t>M1</a:t>
            </a:r>
            <a:r>
              <a:rPr lang="en-US" sz="2000" dirty="0"/>
              <a:t> and the 2nd switch sets the directions for the motor connected to </a:t>
            </a:r>
            <a:r>
              <a:rPr lang="en-US" sz="2000" b="1" dirty="0"/>
              <a:t>M2</a:t>
            </a:r>
            <a:r>
              <a:rPr lang="en-US" sz="2000" dirty="0"/>
              <a:t>.</a:t>
            </a:r>
            <a:endParaRPr lang="en-US" sz="2000" dirty="0">
              <a:effectLst/>
            </a:endParaRPr>
          </a:p>
        </p:txBody>
      </p:sp>
      <p:pic>
        <p:nvPicPr>
          <p:cNvPr id="7" name="Picture 6">
            <a:extLst>
              <a:ext uri="{FF2B5EF4-FFF2-40B4-BE49-F238E27FC236}">
                <a16:creationId xmlns:a16="http://schemas.microsoft.com/office/drawing/2014/main" id="{104ECD05-C3CB-406A-852D-0387CAA50D55}"/>
              </a:ext>
            </a:extLst>
          </p:cNvPr>
          <p:cNvPicPr>
            <a:picLocks noChangeAspect="1"/>
          </p:cNvPicPr>
          <p:nvPr/>
        </p:nvPicPr>
        <p:blipFill>
          <a:blip r:embed="rId3"/>
          <a:stretch>
            <a:fillRect/>
          </a:stretch>
        </p:blipFill>
        <p:spPr>
          <a:xfrm>
            <a:off x="2715278" y="2858439"/>
            <a:ext cx="2700994" cy="2207098"/>
          </a:xfrm>
          <a:prstGeom prst="rect">
            <a:avLst/>
          </a:prstGeom>
        </p:spPr>
      </p:pic>
    </p:spTree>
    <p:extLst>
      <p:ext uri="{BB962C8B-B14F-4D97-AF65-F5344CB8AC3E}">
        <p14:creationId xmlns:p14="http://schemas.microsoft.com/office/powerpoint/2010/main" val="115533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p:txBody>
          <a:bodyPr/>
          <a:lstStyle/>
          <a:p>
            <a:pPr marL="69850" indent="0">
              <a:buNone/>
            </a:pPr>
            <a:r>
              <a:rPr lang="en-US" sz="4000" dirty="0"/>
              <a:t>What is a Actuator?</a:t>
            </a:r>
            <a:endParaRPr lang="en-IN" sz="4000"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361709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53BC21-0B57-4851-AF1C-DA28F5BC5D6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126451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Actuators</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a:xfrm>
            <a:off x="747925" y="766350"/>
            <a:ext cx="6592675" cy="3610800"/>
          </a:xfrm>
        </p:spPr>
        <p:txBody>
          <a:bodyPr/>
          <a:lstStyle/>
          <a:p>
            <a:r>
              <a:rPr lang="en-US" sz="2000" dirty="0"/>
              <a:t>An </a:t>
            </a:r>
            <a:r>
              <a:rPr lang="en-US" sz="2000" b="1" i="1" dirty="0"/>
              <a:t>actuator</a:t>
            </a:r>
            <a:r>
              <a:rPr lang="en-US" sz="2000" dirty="0"/>
              <a:t> is a mechanical device, typically a </a:t>
            </a:r>
            <a:r>
              <a:rPr lang="en-US" sz="2000" i="1" dirty="0"/>
              <a:t>motor</a:t>
            </a:r>
            <a:r>
              <a:rPr lang="en-US" sz="2000" dirty="0"/>
              <a:t>, that moves or controls a mechanism or another device.</a:t>
            </a:r>
          </a:p>
          <a:p>
            <a:r>
              <a:rPr lang="en-US" sz="2000" dirty="0"/>
              <a:t>In simple terms, an actuator is a mover. It helps the device move around and interact with its surrounding environment. </a:t>
            </a:r>
          </a:p>
        </p:txBody>
      </p:sp>
      <p:pic>
        <p:nvPicPr>
          <p:cNvPr id="5" name="Picture 4">
            <a:extLst>
              <a:ext uri="{FF2B5EF4-FFF2-40B4-BE49-F238E27FC236}">
                <a16:creationId xmlns:a16="http://schemas.microsoft.com/office/drawing/2014/main" id="{29203A53-4C00-4711-9106-70785051AD2C}"/>
              </a:ext>
            </a:extLst>
          </p:cNvPr>
          <p:cNvPicPr>
            <a:picLocks noChangeAspect="1"/>
          </p:cNvPicPr>
          <p:nvPr/>
        </p:nvPicPr>
        <p:blipFill>
          <a:blip r:embed="rId3"/>
          <a:stretch>
            <a:fillRect/>
          </a:stretch>
        </p:blipFill>
        <p:spPr>
          <a:xfrm>
            <a:off x="2550084" y="2571750"/>
            <a:ext cx="2988356" cy="1992237"/>
          </a:xfrm>
          <a:prstGeom prst="rect">
            <a:avLst/>
          </a:prstGeom>
        </p:spPr>
      </p:pic>
    </p:spTree>
    <p:extLst>
      <p:ext uri="{BB962C8B-B14F-4D97-AF65-F5344CB8AC3E}">
        <p14:creationId xmlns:p14="http://schemas.microsoft.com/office/powerpoint/2010/main" val="150920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Actuators</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a:xfrm>
            <a:off x="747925" y="766350"/>
            <a:ext cx="6592675" cy="3610800"/>
          </a:xfrm>
        </p:spPr>
        <p:txBody>
          <a:bodyPr/>
          <a:lstStyle/>
          <a:p>
            <a:r>
              <a:rPr lang="en-US" dirty="0"/>
              <a:t>The actuator takes in energy – which can be obtained from either air, electricity, or a liquid – and uses this energy to help something move.</a:t>
            </a:r>
            <a:endParaRPr lang="en-IN" dirty="0"/>
          </a:p>
        </p:txBody>
      </p:sp>
      <p:pic>
        <p:nvPicPr>
          <p:cNvPr id="1026" name="Picture 2" descr="battery">
            <a:extLst>
              <a:ext uri="{FF2B5EF4-FFF2-40B4-BE49-F238E27FC236}">
                <a16:creationId xmlns:a16="http://schemas.microsoft.com/office/drawing/2014/main" id="{CC7FE501-6C04-48D1-A171-0698DD1B03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75" y="2074787"/>
            <a:ext cx="27241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940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Types of Actuators</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a:xfrm>
            <a:off x="747925" y="766350"/>
            <a:ext cx="6624346" cy="3610800"/>
          </a:xfrm>
        </p:spPr>
        <p:txBody>
          <a:bodyPr/>
          <a:lstStyle/>
          <a:p>
            <a:pPr marL="69850" indent="0">
              <a:buNone/>
            </a:pPr>
            <a:r>
              <a:rPr lang="en-US" sz="2000" dirty="0"/>
              <a:t>There are four main types of actuators:</a:t>
            </a:r>
          </a:p>
          <a:p>
            <a:pPr marL="527050" indent="-457200">
              <a:buFont typeface="+mj-lt"/>
              <a:buAutoNum type="arabicPeriod"/>
            </a:pPr>
            <a:r>
              <a:rPr lang="en-US" sz="2000" b="1" dirty="0"/>
              <a:t>Electrical: </a:t>
            </a:r>
            <a:r>
              <a:rPr lang="en-US" sz="2000" dirty="0"/>
              <a:t>Electrical actuators convert electricity into rotational motion.</a:t>
            </a:r>
          </a:p>
          <a:p>
            <a:pPr marL="527050" indent="-457200">
              <a:buFont typeface="+mj-lt"/>
              <a:buAutoNum type="arabicPeriod"/>
            </a:pPr>
            <a:r>
              <a:rPr lang="en-US" sz="2000" b="1" dirty="0"/>
              <a:t>Mechanical: </a:t>
            </a:r>
            <a:r>
              <a:rPr lang="en-US" sz="2000" dirty="0"/>
              <a:t>Mechanical actuators convert circular motion into linear (straight-line) motion.</a:t>
            </a:r>
          </a:p>
          <a:p>
            <a:pPr marL="527050" indent="-457200">
              <a:buFont typeface="+mj-lt"/>
              <a:buAutoNum type="arabicPeriod"/>
            </a:pPr>
            <a:r>
              <a:rPr lang="en-US" sz="2000" b="1" dirty="0"/>
              <a:t>Hydraulic: </a:t>
            </a:r>
            <a:r>
              <a:rPr lang="en-US" sz="2000" dirty="0"/>
              <a:t>Hydraulic actuators are motors that use liquids like water or oil to produce motion.</a:t>
            </a:r>
          </a:p>
          <a:p>
            <a:pPr marL="527050" indent="-457200">
              <a:buFont typeface="+mj-lt"/>
              <a:buAutoNum type="arabicPeriod"/>
            </a:pPr>
            <a:r>
              <a:rPr lang="en-US" sz="2000" b="1" dirty="0"/>
              <a:t>Pneumatic: </a:t>
            </a:r>
            <a:r>
              <a:rPr lang="en-US" sz="2000" dirty="0"/>
              <a:t>Pneumatic actuators use the energy obtained from compressed air or high pressure and convert it into motion.</a:t>
            </a:r>
          </a:p>
          <a:p>
            <a:pPr marL="527050" indent="-457200">
              <a:buFont typeface="+mj-lt"/>
              <a:buAutoNum type="arabicPeriod"/>
            </a:pPr>
            <a:endParaRPr lang="en-US" sz="2000" dirty="0">
              <a:effectLst/>
            </a:endParaRPr>
          </a:p>
        </p:txBody>
      </p:sp>
    </p:spTree>
    <p:extLst>
      <p:ext uri="{BB962C8B-B14F-4D97-AF65-F5344CB8AC3E}">
        <p14:creationId xmlns:p14="http://schemas.microsoft.com/office/powerpoint/2010/main" val="38851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a:xfrm>
            <a:off x="2159249" y="2161800"/>
            <a:ext cx="5142601" cy="819900"/>
          </a:xfrm>
        </p:spPr>
        <p:txBody>
          <a:bodyPr/>
          <a:lstStyle/>
          <a:p>
            <a:pPr marL="69850" indent="0">
              <a:buNone/>
            </a:pPr>
            <a:r>
              <a:rPr lang="en-US" sz="4000" dirty="0"/>
              <a:t>What is DC Motor?</a:t>
            </a:r>
            <a:endParaRPr lang="en-IN" sz="4000"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70768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DC Motor</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a:xfrm>
            <a:off x="747925" y="766350"/>
            <a:ext cx="6611725" cy="3610800"/>
          </a:xfrm>
        </p:spPr>
        <p:txBody>
          <a:bodyPr/>
          <a:lstStyle/>
          <a:p>
            <a:r>
              <a:rPr lang="en-US" sz="2000" dirty="0"/>
              <a:t>Any </a:t>
            </a:r>
            <a:r>
              <a:rPr lang="en-US" sz="2000" b="1" dirty="0"/>
              <a:t>motor</a:t>
            </a:r>
            <a:r>
              <a:rPr lang="en-US" sz="2000" dirty="0"/>
              <a:t>, in general, takes in electricity from one end and uses it to rotate the rod at its other end. The rod can be connected to some other machine that works when it rotates.</a:t>
            </a:r>
          </a:p>
        </p:txBody>
      </p:sp>
      <p:pic>
        <p:nvPicPr>
          <p:cNvPr id="5" name="Picture 4">
            <a:extLst>
              <a:ext uri="{FF2B5EF4-FFF2-40B4-BE49-F238E27FC236}">
                <a16:creationId xmlns:a16="http://schemas.microsoft.com/office/drawing/2014/main" id="{5E9DC87D-0B80-43DB-932F-4E1756E6F554}"/>
              </a:ext>
            </a:extLst>
          </p:cNvPr>
          <p:cNvPicPr>
            <a:picLocks noChangeAspect="1"/>
          </p:cNvPicPr>
          <p:nvPr/>
        </p:nvPicPr>
        <p:blipFill>
          <a:blip r:embed="rId3"/>
          <a:stretch>
            <a:fillRect/>
          </a:stretch>
        </p:blipFill>
        <p:spPr>
          <a:xfrm>
            <a:off x="1252633" y="2428310"/>
            <a:ext cx="2622744" cy="1967058"/>
          </a:xfrm>
          <a:prstGeom prst="rect">
            <a:avLst/>
          </a:prstGeom>
        </p:spPr>
      </p:pic>
      <p:pic>
        <p:nvPicPr>
          <p:cNvPr id="6" name="Picture 2" descr="battery">
            <a:extLst>
              <a:ext uri="{FF2B5EF4-FFF2-40B4-BE49-F238E27FC236}">
                <a16:creationId xmlns:a16="http://schemas.microsoft.com/office/drawing/2014/main" id="{45D4171E-3B8D-4891-B730-17D3D8790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1475" y="2004937"/>
            <a:ext cx="2724150"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21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Components of a DC Motor</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pic>
        <p:nvPicPr>
          <p:cNvPr id="5" name="Picture 4">
            <a:extLst>
              <a:ext uri="{FF2B5EF4-FFF2-40B4-BE49-F238E27FC236}">
                <a16:creationId xmlns:a16="http://schemas.microsoft.com/office/drawing/2014/main" id="{D1568F6F-E953-48CF-8BC5-03B73445F522}"/>
              </a:ext>
            </a:extLst>
          </p:cNvPr>
          <p:cNvPicPr>
            <a:picLocks noChangeAspect="1"/>
          </p:cNvPicPr>
          <p:nvPr/>
        </p:nvPicPr>
        <p:blipFill>
          <a:blip r:embed="rId3"/>
          <a:stretch>
            <a:fillRect/>
          </a:stretch>
        </p:blipFill>
        <p:spPr>
          <a:xfrm>
            <a:off x="1173325" y="1020687"/>
            <a:ext cx="5715000" cy="3810000"/>
          </a:xfrm>
          <a:prstGeom prst="rect">
            <a:avLst/>
          </a:prstGeom>
        </p:spPr>
      </p:pic>
    </p:spTree>
    <p:extLst>
      <p:ext uri="{BB962C8B-B14F-4D97-AF65-F5344CB8AC3E}">
        <p14:creationId xmlns:p14="http://schemas.microsoft.com/office/powerpoint/2010/main" val="863170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Components of a DC Motor</a:t>
            </a:r>
            <a:endParaRPr lang="en-IN" dirty="0"/>
          </a:p>
        </p:txBody>
      </p:sp>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
        <p:nvSpPr>
          <p:cNvPr id="7" name="Text Placeholder 2">
            <a:extLst>
              <a:ext uri="{FF2B5EF4-FFF2-40B4-BE49-F238E27FC236}">
                <a16:creationId xmlns:a16="http://schemas.microsoft.com/office/drawing/2014/main" id="{32FBA055-47CC-49B9-891D-F295AED947C0}"/>
              </a:ext>
            </a:extLst>
          </p:cNvPr>
          <p:cNvSpPr>
            <a:spLocks noGrp="1"/>
          </p:cNvSpPr>
          <p:nvPr>
            <p:ph type="body" idx="1"/>
          </p:nvPr>
        </p:nvSpPr>
        <p:spPr>
          <a:xfrm>
            <a:off x="747925" y="860175"/>
            <a:ext cx="6624346" cy="3610800"/>
          </a:xfrm>
        </p:spPr>
        <p:txBody>
          <a:bodyPr/>
          <a:lstStyle/>
          <a:p>
            <a:pPr marL="69850" indent="0">
              <a:buNone/>
            </a:pPr>
            <a:r>
              <a:rPr lang="en-US" sz="2000" dirty="0"/>
              <a:t>A DC motor has two essential components:</a:t>
            </a:r>
          </a:p>
          <a:p>
            <a:pPr marL="527050" indent="-457200">
              <a:buFont typeface="+mj-lt"/>
              <a:buAutoNum type="arabicPeriod"/>
            </a:pPr>
            <a:r>
              <a:rPr lang="en-US" sz="2000" dirty="0"/>
              <a:t>A magnet on the edge of the motor body that remains static and is hence called the </a:t>
            </a:r>
            <a:r>
              <a:rPr lang="en-US" sz="2000" b="1" i="1" dirty="0"/>
              <a:t>stator</a:t>
            </a:r>
            <a:r>
              <a:rPr lang="en-US" sz="2000" dirty="0"/>
              <a:t>.</a:t>
            </a:r>
          </a:p>
          <a:p>
            <a:pPr marL="69850" indent="0">
              <a:buNone/>
            </a:pPr>
            <a:endParaRPr lang="en-US" sz="2000" dirty="0"/>
          </a:p>
        </p:txBody>
      </p:sp>
      <p:pic>
        <p:nvPicPr>
          <p:cNvPr id="6" name="Picture 5">
            <a:extLst>
              <a:ext uri="{FF2B5EF4-FFF2-40B4-BE49-F238E27FC236}">
                <a16:creationId xmlns:a16="http://schemas.microsoft.com/office/drawing/2014/main" id="{9C531558-AE00-4801-BA0A-D629D7379259}"/>
              </a:ext>
            </a:extLst>
          </p:cNvPr>
          <p:cNvPicPr>
            <a:picLocks noChangeAspect="1"/>
          </p:cNvPicPr>
          <p:nvPr/>
        </p:nvPicPr>
        <p:blipFill>
          <a:blip r:embed="rId3"/>
          <a:stretch>
            <a:fillRect/>
          </a:stretch>
        </p:blipFill>
        <p:spPr>
          <a:xfrm>
            <a:off x="2294125" y="2184975"/>
            <a:ext cx="3048000" cy="2286000"/>
          </a:xfrm>
          <a:prstGeom prst="rect">
            <a:avLst/>
          </a:prstGeom>
        </p:spPr>
      </p:pic>
    </p:spTree>
    <p:extLst>
      <p:ext uri="{BB962C8B-B14F-4D97-AF65-F5344CB8AC3E}">
        <p14:creationId xmlns:p14="http://schemas.microsoft.com/office/powerpoint/2010/main" val="832264428"/>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703</Words>
  <Application>Microsoft Office PowerPoint</Application>
  <PresentationFormat>On-screen Show (16:9)</PresentationFormat>
  <Paragraphs>64</Paragraphs>
  <Slides>20</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Dosis</vt:lpstr>
      <vt:lpstr>Sniglet</vt:lpstr>
      <vt:lpstr>1_Friar template</vt:lpstr>
      <vt:lpstr>Introduction to Motors</vt:lpstr>
      <vt:lpstr>PowerPoint Presentation</vt:lpstr>
      <vt:lpstr>Actuators</vt:lpstr>
      <vt:lpstr>Actuators</vt:lpstr>
      <vt:lpstr>Types of Actuators</vt:lpstr>
      <vt:lpstr>PowerPoint Presentation</vt:lpstr>
      <vt:lpstr>DC Motor</vt:lpstr>
      <vt:lpstr>Components of a DC Motor</vt:lpstr>
      <vt:lpstr>Components of a DC Motor</vt:lpstr>
      <vt:lpstr>Components of a DC Motor</vt:lpstr>
      <vt:lpstr>Components of a DC Motor</vt:lpstr>
      <vt:lpstr>PowerPoint Presentation</vt:lpstr>
      <vt:lpstr>Controlling DC Motor with evive</vt:lpstr>
      <vt:lpstr>Controlling DC Motor with evive</vt:lpstr>
      <vt:lpstr>Controlling DC Motor with evive</vt:lpstr>
      <vt:lpstr>Controlling DC Motor with evive</vt:lpstr>
      <vt:lpstr>Controlling DC Motor with evive</vt:lpstr>
      <vt:lpstr>Controlling DC Motor with evive</vt:lpstr>
      <vt:lpstr>Controlling DC Motor with evive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Motors</dc:title>
  <dc:creator>contact@thestempedia.com</dc:creator>
  <cp:lastModifiedBy>Ravinder Bidhan</cp:lastModifiedBy>
  <cp:revision>130</cp:revision>
  <dcterms:modified xsi:type="dcterms:W3CDTF">2020-03-20T06:18:53Z</dcterms:modified>
</cp:coreProperties>
</file>