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6858000" cy="9906000" type="A4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DF23"/>
    <a:srgbClr val="262262"/>
    <a:srgbClr val="BE1E2D"/>
    <a:srgbClr val="F04E58"/>
    <a:srgbClr val="92278F"/>
    <a:srgbClr val="FFCE06"/>
    <a:srgbClr val="F7941E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61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5728" y="72794"/>
            <a:ext cx="6254074" cy="3561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ACTIVITY NAME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007360" y="475299"/>
            <a:ext cx="3502442" cy="812482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US" sz="1200" kern="1200" dirty="0" smtClean="0">
                <a:solidFill>
                  <a:schemeClr val="tx1"/>
                </a:solidFill>
                <a:latin typeface="Bree Serif" panose="02000503040000020004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Activity Description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09069" y="482730"/>
            <a:ext cx="2487168" cy="18562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007360" y="1453801"/>
            <a:ext cx="3502442" cy="812482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US" sz="1200" kern="1200" dirty="0" smtClean="0">
                <a:solidFill>
                  <a:schemeClr val="tx1"/>
                </a:solidFill>
                <a:latin typeface="Bree Serif" panose="02000503040000020004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40CAA6-8CD9-42ED-BA69-AC48A2555AA4}"/>
              </a:ext>
            </a:extLst>
          </p:cNvPr>
          <p:cNvSpPr txBox="1"/>
          <p:nvPr userDrawn="1"/>
        </p:nvSpPr>
        <p:spPr>
          <a:xfrm>
            <a:off x="3009651" y="1272346"/>
            <a:ext cx="35001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F0"/>
                </a:solidFill>
                <a:latin typeface="Bree Serif" panose="02000503040000020004" pitchFamily="50" charset="0"/>
              </a:rPr>
              <a:t>COMPONENTS REQUIRED</a:t>
            </a:r>
            <a:endParaRPr lang="en-IN" sz="1200" dirty="0">
              <a:solidFill>
                <a:srgbClr val="00B0F0"/>
              </a:solidFill>
              <a:latin typeface="Bree Serif" panose="0200050304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746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 with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5728" y="72794"/>
            <a:ext cx="6254074" cy="3561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ACTIVITY NAME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007360" y="475299"/>
            <a:ext cx="3502442" cy="812482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US" sz="1200" kern="1200" dirty="0" smtClean="0">
                <a:solidFill>
                  <a:schemeClr val="tx1"/>
                </a:solidFill>
                <a:latin typeface="Bree Serif" panose="02000503040000020004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Activity Description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007360" y="1279971"/>
            <a:ext cx="3502442" cy="201357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US" sz="1200" kern="1200" dirty="0" smtClean="0">
                <a:solidFill>
                  <a:srgbClr val="00B0F0"/>
                </a:solidFill>
                <a:latin typeface="Bree Serif" panose="02000503040000020004" pitchFamily="50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COMPONENTS REQUIRED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09069" y="482730"/>
            <a:ext cx="2487168" cy="18562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007360" y="1453801"/>
            <a:ext cx="3502442" cy="812482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US" sz="1200" kern="1200" dirty="0" smtClean="0">
                <a:solidFill>
                  <a:schemeClr val="tx1"/>
                </a:solidFill>
                <a:latin typeface="Bree Serif" panose="02000503040000020004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EEEE40-F00D-40E9-9D94-AEA41CD9EE54}"/>
              </a:ext>
            </a:extLst>
          </p:cNvPr>
          <p:cNvSpPr txBox="1"/>
          <p:nvPr userDrawn="1"/>
        </p:nvSpPr>
        <p:spPr>
          <a:xfrm>
            <a:off x="255728" y="9166246"/>
            <a:ext cx="5281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Bree Serif" panose="02000503040000020004" pitchFamily="50" charset="0"/>
              </a:rPr>
              <a:t>. . . . . . . . . . . . . . . . . . . . . . . . . . . . . . . . . . . . . . . . . . . . . . . . . . . . . . . . . . . . . . . . . . . . . . . .  . . . . . . . . . . . . . . . . . . . . . . . . . . . . . . . . . . . . . . . . . . . . . . . . . . . . . . . . . . . . . . . . . . . . . . </a:t>
            </a:r>
            <a:endParaRPr lang="en-IN" sz="1200" dirty="0">
              <a:latin typeface="Bree Serif" panose="02000503040000020004" pitchFamily="50" charset="0"/>
            </a:endParaRPr>
          </a:p>
        </p:txBody>
      </p:sp>
      <p:pic>
        <p:nvPicPr>
          <p:cNvPr id="10" name="Graphic 17">
            <a:extLst>
              <a:ext uri="{FF2B5EF4-FFF2-40B4-BE49-F238E27FC236}">
                <a16:creationId xmlns:a16="http://schemas.microsoft.com/office/drawing/2014/main" id="{2B6FCB9A-F3E5-4709-A611-AFEC2E706C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8920" y="8709952"/>
            <a:ext cx="6372885" cy="480786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1310640" y="8821245"/>
            <a:ext cx="5199162" cy="185449"/>
          </a:xfrm>
          <a:prstGeom prst="rect">
            <a:avLst/>
          </a:prstGeom>
        </p:spPr>
        <p:txBody>
          <a:bodyPr/>
          <a:lstStyle>
            <a:lvl1pPr>
              <a:defRPr lang="en-US" sz="1000" kern="1200" dirty="0">
                <a:solidFill>
                  <a:schemeClr val="tx1"/>
                </a:solidFill>
                <a:latin typeface="Bree Serif" panose="02000503040000020004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QUESTION</a:t>
            </a:r>
          </a:p>
        </p:txBody>
      </p:sp>
    </p:spTree>
    <p:extLst>
      <p:ext uri="{BB962C8B-B14F-4D97-AF65-F5344CB8AC3E}">
        <p14:creationId xmlns:p14="http://schemas.microsoft.com/office/powerpoint/2010/main" val="203379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DCC8C1B3-9FA5-473B-9BB9-0292A26456E7}" type="datetimeFigureOut">
              <a:rPr lang="en-IN" smtClean="0"/>
              <a:t>21-12-2019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02988AF-E903-4EA5-A7C8-B902F8EBB92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9676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913DF522-9F42-4D6D-B281-B17A460DE65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278563" y="-259631"/>
            <a:ext cx="7387872" cy="3173514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7D6D2A3-B598-41F4-BB8A-CD6683CDB0A8}"/>
              </a:ext>
            </a:extLst>
          </p:cNvPr>
          <p:cNvSpPr/>
          <p:nvPr userDrawn="1"/>
        </p:nvSpPr>
        <p:spPr>
          <a:xfrm>
            <a:off x="3009653" y="434301"/>
            <a:ext cx="3500153" cy="1962000"/>
          </a:xfrm>
          <a:prstGeom prst="roundRect">
            <a:avLst>
              <a:gd name="adj" fmla="val 23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DCC767D-8D65-4470-9C31-20EAFEE9BF72}"/>
              </a:ext>
            </a:extLst>
          </p:cNvPr>
          <p:cNvSpPr/>
          <p:nvPr userDrawn="1"/>
        </p:nvSpPr>
        <p:spPr>
          <a:xfrm>
            <a:off x="255728" y="434301"/>
            <a:ext cx="2592000" cy="1962000"/>
          </a:xfrm>
          <a:prstGeom prst="roundRect">
            <a:avLst>
              <a:gd name="adj" fmla="val 277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Z</a:t>
            </a:r>
            <a:endParaRPr lang="en-IN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140CAA6-8CD9-42ED-BA69-AC48A2555AA4}"/>
              </a:ext>
            </a:extLst>
          </p:cNvPr>
          <p:cNvSpPr txBox="1"/>
          <p:nvPr userDrawn="1"/>
        </p:nvSpPr>
        <p:spPr>
          <a:xfrm>
            <a:off x="3009651" y="1872209"/>
            <a:ext cx="3500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F0"/>
                </a:solidFill>
                <a:latin typeface="Bree Serif" panose="02000503040000020004" pitchFamily="50" charset="0"/>
              </a:rPr>
              <a:t>NAME   . . . . . . . . . . . . . . . . . . . . . . . . . . . . .  . . . . . . . . . .</a:t>
            </a:r>
          </a:p>
          <a:p>
            <a:r>
              <a:rPr lang="en-US" sz="1200" dirty="0">
                <a:solidFill>
                  <a:srgbClr val="00B0F0"/>
                </a:solidFill>
                <a:latin typeface="Bree Serif" panose="02000503040000020004" pitchFamily="50" charset="0"/>
              </a:rPr>
              <a:t>CLASS &amp; SECTION</a:t>
            </a:r>
            <a:r>
              <a:rPr lang="en-US" sz="1200" baseline="0" dirty="0">
                <a:solidFill>
                  <a:srgbClr val="00B0F0"/>
                </a:solidFill>
                <a:latin typeface="Bree Serif" panose="02000503040000020004" pitchFamily="50" charset="0"/>
              </a:rPr>
              <a:t>  </a:t>
            </a:r>
            <a:r>
              <a:rPr lang="en-US" sz="1200" dirty="0">
                <a:solidFill>
                  <a:srgbClr val="00B0F0"/>
                </a:solidFill>
                <a:latin typeface="Bree Serif" panose="02000503040000020004" pitchFamily="50" charset="0"/>
              </a:rPr>
              <a:t>. . . . . . . . . . . . . . . . . . . . . . . . . . . . . </a:t>
            </a:r>
            <a:endParaRPr lang="en-IN" sz="1200" dirty="0">
              <a:solidFill>
                <a:srgbClr val="00B0F0"/>
              </a:solidFill>
              <a:latin typeface="Bree Serif" panose="02000503040000020004" pitchFamily="50" charset="0"/>
            </a:endParaRPr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EEC80F84-BEF5-4ED7-85C5-00BCE2DD9C4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78830" y="9266555"/>
            <a:ext cx="942975" cy="32385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CD1CA322-C809-4D8C-910E-3AEC94045CE6}"/>
              </a:ext>
            </a:extLst>
          </p:cNvPr>
          <p:cNvSpPr txBox="1"/>
          <p:nvPr userDrawn="1"/>
        </p:nvSpPr>
        <p:spPr>
          <a:xfrm>
            <a:off x="5537200" y="9565639"/>
            <a:ext cx="1186205" cy="215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rgbClr val="F7941E"/>
                </a:solidFill>
                <a:latin typeface="Bree Serif" panose="02000503040000020004" pitchFamily="50" charset="0"/>
              </a:rPr>
              <a:t>THESTEMPEDIA.COM</a:t>
            </a:r>
            <a:endParaRPr lang="en-IN" sz="800" dirty="0">
              <a:solidFill>
                <a:srgbClr val="F7941E"/>
              </a:solidFill>
              <a:latin typeface="Bree Serif" panose="02000503040000020004" pitchFamily="50" charset="0"/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255728" y="72794"/>
            <a:ext cx="6254074" cy="356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77633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79" r:id="rId3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lang="en-US" sz="1600" b="1" kern="1200" dirty="0" smtClean="0">
          <a:solidFill>
            <a:schemeClr val="bg1"/>
          </a:solidFill>
          <a:latin typeface="Bree Serif" panose="02000503040000020004" pitchFamily="50" charset="0"/>
          <a:ea typeface="+mn-ea"/>
          <a:cs typeface="+mn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Picture 56">
            <a:extLst>
              <a:ext uri="{FF2B5EF4-FFF2-40B4-BE49-F238E27FC236}">
                <a16:creationId xmlns:a16="http://schemas.microsoft.com/office/drawing/2014/main" id="{3B6A975B-EF39-44AB-AF25-E1CDE0C090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001"/>
          <a:stretch/>
        </p:blipFill>
        <p:spPr>
          <a:xfrm>
            <a:off x="774569" y="3430084"/>
            <a:ext cx="2814098" cy="19811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728" y="72794"/>
            <a:ext cx="6254074" cy="356150"/>
          </a:xfrm>
        </p:spPr>
        <p:txBody>
          <a:bodyPr>
            <a:normAutofit/>
          </a:bodyPr>
          <a:lstStyle/>
          <a:p>
            <a:r>
              <a:rPr lang="en-US" dirty="0"/>
              <a:t>1.1 Conductors &amp; Insulators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just"/>
            <a:r>
              <a:rPr lang="en-US" dirty="0"/>
              <a:t>In this Activity, First We will learn about conductors and insulators and then classify different objects into conductors and insulators using evive capacitive touch sensors.</a:t>
            </a:r>
          </a:p>
          <a:p>
            <a:pPr algn="just"/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07360" y="1508053"/>
            <a:ext cx="3502442" cy="812482"/>
          </a:xfrm>
        </p:spPr>
        <p:txBody>
          <a:bodyPr/>
          <a:lstStyle/>
          <a:p>
            <a:r>
              <a:rPr lang="en-US" dirty="0"/>
              <a:t>evive, jumper cables, 4-5 Objects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4EEEE40-F00D-40E9-9D94-AEA41CD9EE54}"/>
              </a:ext>
            </a:extLst>
          </p:cNvPr>
          <p:cNvSpPr txBox="1"/>
          <p:nvPr/>
        </p:nvSpPr>
        <p:spPr>
          <a:xfrm>
            <a:off x="255728" y="9166246"/>
            <a:ext cx="5322112" cy="615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Bree Serif" panose="02000503040000020004" pitchFamily="50" charset="0"/>
              </a:rPr>
              <a:t>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</a:t>
            </a:r>
            <a:endParaRPr lang="en-IN" sz="1200" dirty="0">
              <a:latin typeface="Bree Serif" panose="02000503040000020004" pitchFamily="50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49C531C-747C-41B2-B4E6-DD80B6F9E932}"/>
              </a:ext>
            </a:extLst>
          </p:cNvPr>
          <p:cNvGrpSpPr/>
          <p:nvPr/>
        </p:nvGrpSpPr>
        <p:grpSpPr>
          <a:xfrm>
            <a:off x="248920" y="8709952"/>
            <a:ext cx="6372885" cy="480786"/>
            <a:chOff x="248920" y="8709952"/>
            <a:chExt cx="6372885" cy="480786"/>
          </a:xfrm>
        </p:grpSpPr>
        <p:pic>
          <p:nvPicPr>
            <p:cNvPr id="28" name="Graphic 17">
              <a:extLst>
                <a:ext uri="{FF2B5EF4-FFF2-40B4-BE49-F238E27FC236}">
                  <a16:creationId xmlns:a16="http://schemas.microsoft.com/office/drawing/2014/main" id="{2B6FCB9A-F3E5-4709-A611-AFEC2E706C8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48920" y="8709952"/>
              <a:ext cx="6372885" cy="480786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900D581-31D4-4F0E-A2CF-DE7BD0E5F621}"/>
                </a:ext>
              </a:extLst>
            </p:cNvPr>
            <p:cNvSpPr txBox="1"/>
            <p:nvPr userDrawn="1"/>
          </p:nvSpPr>
          <p:spPr>
            <a:xfrm>
              <a:off x="1325880" y="8807812"/>
              <a:ext cx="508232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Bree Serif" panose="02000503040000020004" pitchFamily="50" charset="0"/>
                </a:rPr>
                <a:t>Which material is the best conductor of electricity?</a:t>
              </a:r>
              <a:endParaRPr lang="en-IN" sz="1000" dirty="0">
                <a:solidFill>
                  <a:schemeClr val="tx1"/>
                </a:solidFill>
                <a:latin typeface="Bree Serif" panose="02000503040000020004" pitchFamily="50" charset="0"/>
              </a:endParaRPr>
            </a:p>
          </p:txBody>
        </p:sp>
      </p:grpSp>
      <p:pic>
        <p:nvPicPr>
          <p:cNvPr id="49" name="Picture 48">
            <a:extLst>
              <a:ext uri="{FF2B5EF4-FFF2-40B4-BE49-F238E27FC236}">
                <a16:creationId xmlns:a16="http://schemas.microsoft.com/office/drawing/2014/main" id="{90E3646F-5A15-4285-A450-B0E5EE8B63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7718" y="482919"/>
            <a:ext cx="2472432" cy="18562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8C2E9C97-3E3F-42B2-ABE6-6A410734C222}"/>
              </a:ext>
            </a:extLst>
          </p:cNvPr>
          <p:cNvSpPr txBox="1">
            <a:spLocks/>
          </p:cNvSpPr>
          <p:nvPr/>
        </p:nvSpPr>
        <p:spPr>
          <a:xfrm>
            <a:off x="812867" y="3044571"/>
            <a:ext cx="5696935" cy="480786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US" sz="1200" kern="1200" dirty="0" smtClean="0">
                <a:solidFill>
                  <a:schemeClr val="tx1"/>
                </a:solidFill>
                <a:latin typeface="Bree Serif" panose="02000503040000020004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/>
              <a:t>Connect different objects around you to touch sensors using jumper wires/Alligator clips.</a:t>
            </a:r>
          </a:p>
        </p:txBody>
      </p:sp>
      <p:sp>
        <p:nvSpPr>
          <p:cNvPr id="55" name="Text Placeholder 2">
            <a:extLst>
              <a:ext uri="{FF2B5EF4-FFF2-40B4-BE49-F238E27FC236}">
                <a16:creationId xmlns:a16="http://schemas.microsoft.com/office/drawing/2014/main" id="{D82F9699-0B9D-4EA3-A296-05B85C5BB37A}"/>
              </a:ext>
            </a:extLst>
          </p:cNvPr>
          <p:cNvSpPr txBox="1">
            <a:spLocks/>
          </p:cNvSpPr>
          <p:nvPr/>
        </p:nvSpPr>
        <p:spPr>
          <a:xfrm>
            <a:off x="255728" y="3046845"/>
            <a:ext cx="676386" cy="293492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US" sz="1200" kern="1200" dirty="0" smtClean="0">
                <a:solidFill>
                  <a:schemeClr val="tx1"/>
                </a:solidFill>
                <a:latin typeface="Bree Serif" panose="02000503040000020004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>
                <a:solidFill>
                  <a:srgbClr val="00B0F0"/>
                </a:solidFill>
              </a:rPr>
              <a:t>STEP 1:</a:t>
            </a:r>
          </a:p>
        </p:txBody>
      </p:sp>
      <p:sp>
        <p:nvSpPr>
          <p:cNvPr id="58" name="Text Placeholder 2">
            <a:extLst>
              <a:ext uri="{FF2B5EF4-FFF2-40B4-BE49-F238E27FC236}">
                <a16:creationId xmlns:a16="http://schemas.microsoft.com/office/drawing/2014/main" id="{B4481A5D-0270-4CC1-9E90-ADEE0C89970D}"/>
              </a:ext>
            </a:extLst>
          </p:cNvPr>
          <p:cNvSpPr txBox="1">
            <a:spLocks/>
          </p:cNvSpPr>
          <p:nvPr/>
        </p:nvSpPr>
        <p:spPr>
          <a:xfrm>
            <a:off x="255728" y="5601028"/>
            <a:ext cx="676386" cy="293492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US" sz="1200" kern="1200" dirty="0" smtClean="0">
                <a:solidFill>
                  <a:schemeClr val="tx1"/>
                </a:solidFill>
                <a:latin typeface="Bree Serif" panose="02000503040000020004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>
                <a:solidFill>
                  <a:srgbClr val="00B0F0"/>
                </a:solidFill>
              </a:rPr>
              <a:t>STEP 2:</a:t>
            </a:r>
          </a:p>
        </p:txBody>
      </p:sp>
      <p:sp>
        <p:nvSpPr>
          <p:cNvPr id="59" name="Text Placeholder 2">
            <a:extLst>
              <a:ext uri="{FF2B5EF4-FFF2-40B4-BE49-F238E27FC236}">
                <a16:creationId xmlns:a16="http://schemas.microsoft.com/office/drawing/2014/main" id="{3937BB65-960A-4A68-9E1F-372735260D97}"/>
              </a:ext>
            </a:extLst>
          </p:cNvPr>
          <p:cNvSpPr txBox="1">
            <a:spLocks/>
          </p:cNvSpPr>
          <p:nvPr/>
        </p:nvSpPr>
        <p:spPr>
          <a:xfrm>
            <a:off x="812867" y="5597862"/>
            <a:ext cx="5696935" cy="480786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US" sz="1200" kern="1200" dirty="0" smtClean="0">
                <a:solidFill>
                  <a:schemeClr val="tx1"/>
                </a:solidFill>
                <a:latin typeface="Bree Serif" panose="02000503040000020004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/>
              <a:t>Inside evive’s menu, navigate to touch sensors using navigation key.</a:t>
            </a:r>
          </a:p>
          <a:p>
            <a:pPr algn="just"/>
            <a:endParaRPr lang="en-US" dirty="0"/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04281EAD-ED8F-48D4-A707-CAE499F19FE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13428" y="3843935"/>
            <a:ext cx="1924765" cy="1572807"/>
          </a:xfrm>
          <a:prstGeom prst="rect">
            <a:avLst/>
          </a:prstGeom>
        </p:spPr>
      </p:pic>
      <p:sp>
        <p:nvSpPr>
          <p:cNvPr id="61" name="Text Placeholder 2">
            <a:extLst>
              <a:ext uri="{FF2B5EF4-FFF2-40B4-BE49-F238E27FC236}">
                <a16:creationId xmlns:a16="http://schemas.microsoft.com/office/drawing/2014/main" id="{F3E3B910-9582-4BA0-AFBC-C29AC6305E36}"/>
              </a:ext>
            </a:extLst>
          </p:cNvPr>
          <p:cNvSpPr txBox="1">
            <a:spLocks/>
          </p:cNvSpPr>
          <p:nvPr/>
        </p:nvSpPr>
        <p:spPr>
          <a:xfrm>
            <a:off x="255728" y="6000784"/>
            <a:ext cx="676386" cy="293492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US" sz="1200" kern="1200" dirty="0" smtClean="0">
                <a:solidFill>
                  <a:schemeClr val="tx1"/>
                </a:solidFill>
                <a:latin typeface="Bree Serif" panose="02000503040000020004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>
                <a:solidFill>
                  <a:srgbClr val="00B0F0"/>
                </a:solidFill>
              </a:rPr>
              <a:t>STEP 3:</a:t>
            </a:r>
          </a:p>
        </p:txBody>
      </p:sp>
      <p:sp>
        <p:nvSpPr>
          <p:cNvPr id="62" name="Text Placeholder 2">
            <a:extLst>
              <a:ext uri="{FF2B5EF4-FFF2-40B4-BE49-F238E27FC236}">
                <a16:creationId xmlns:a16="http://schemas.microsoft.com/office/drawing/2014/main" id="{5F1D610D-D4EC-42AD-A03D-F0A603FD6C11}"/>
              </a:ext>
            </a:extLst>
          </p:cNvPr>
          <p:cNvSpPr txBox="1">
            <a:spLocks/>
          </p:cNvSpPr>
          <p:nvPr/>
        </p:nvSpPr>
        <p:spPr>
          <a:xfrm>
            <a:off x="811607" y="6010068"/>
            <a:ext cx="5696935" cy="480786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US" sz="1200" kern="1200" dirty="0" smtClean="0">
                <a:solidFill>
                  <a:schemeClr val="tx1"/>
                </a:solidFill>
                <a:latin typeface="Bree Serif" panose="02000503040000020004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/>
              <a:t>Now, one by touch the objects and identify whether it’s a conductor or an insulator.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1EE3779-02E5-446C-8B7A-3C6707F873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311733"/>
              </p:ext>
            </p:extLst>
          </p:nvPr>
        </p:nvGraphicFramePr>
        <p:xfrm>
          <a:off x="432017" y="6711923"/>
          <a:ext cx="5976186" cy="17602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74385">
                  <a:extLst>
                    <a:ext uri="{9D8B030D-6E8A-4147-A177-3AD203B41FA5}">
                      <a16:colId xmlns:a16="http://schemas.microsoft.com/office/drawing/2014/main" val="437715223"/>
                    </a:ext>
                  </a:extLst>
                </a:gridCol>
                <a:gridCol w="2417480">
                  <a:extLst>
                    <a:ext uri="{9D8B030D-6E8A-4147-A177-3AD203B41FA5}">
                      <a16:colId xmlns:a16="http://schemas.microsoft.com/office/drawing/2014/main" val="3230895174"/>
                    </a:ext>
                  </a:extLst>
                </a:gridCol>
                <a:gridCol w="2484321">
                  <a:extLst>
                    <a:ext uri="{9D8B030D-6E8A-4147-A177-3AD203B41FA5}">
                      <a16:colId xmlns:a16="http://schemas.microsoft.com/office/drawing/2014/main" val="2807824328"/>
                    </a:ext>
                  </a:extLst>
                </a:gridCol>
              </a:tblGrid>
              <a:tr h="231249">
                <a:tc>
                  <a:txBody>
                    <a:bodyPr/>
                    <a:lstStyle/>
                    <a:p>
                      <a:r>
                        <a:rPr lang="en-IN" sz="1200" dirty="0">
                          <a:latin typeface="Bree Serif" panose="02000503040000020004" pitchFamily="50" charset="0"/>
                        </a:rPr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>
                          <a:latin typeface="Bree Serif" panose="02000503040000020004" pitchFamily="50" charset="0"/>
                        </a:rPr>
                        <a:t>Name of the Object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>
                          <a:latin typeface="Bree Serif" panose="02000503040000020004" pitchFamily="50" charset="0"/>
                        </a:rPr>
                        <a:t>Conductor/Insulator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290906"/>
                  </a:ext>
                </a:extLst>
              </a:tr>
              <a:tr h="25052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07552"/>
                  </a:ext>
                </a:extLst>
              </a:tr>
              <a:tr h="25052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081240"/>
                  </a:ext>
                </a:extLst>
              </a:tr>
              <a:tr h="25052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502996"/>
                  </a:ext>
                </a:extLst>
              </a:tr>
              <a:tr h="25052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573777"/>
                  </a:ext>
                </a:extLst>
              </a:tr>
              <a:tr h="25052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371994"/>
                  </a:ext>
                </a:extLst>
              </a:tr>
            </a:tbl>
          </a:graphicData>
        </a:graphic>
      </p:graphicFrame>
      <p:sp>
        <p:nvSpPr>
          <p:cNvPr id="64" name="Text Placeholder 2">
            <a:extLst>
              <a:ext uri="{FF2B5EF4-FFF2-40B4-BE49-F238E27FC236}">
                <a16:creationId xmlns:a16="http://schemas.microsoft.com/office/drawing/2014/main" id="{ABCF568D-7250-4B2E-A443-5516D44BCB18}"/>
              </a:ext>
            </a:extLst>
          </p:cNvPr>
          <p:cNvSpPr txBox="1">
            <a:spLocks/>
          </p:cNvSpPr>
          <p:nvPr/>
        </p:nvSpPr>
        <p:spPr>
          <a:xfrm>
            <a:off x="2421890" y="6400215"/>
            <a:ext cx="2014220" cy="293492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US" sz="1200" kern="1200" dirty="0" smtClean="0">
                <a:solidFill>
                  <a:schemeClr val="tx1"/>
                </a:solidFill>
                <a:latin typeface="Bree Serif" panose="02000503040000020004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>
                <a:solidFill>
                  <a:srgbClr val="00B0F0"/>
                </a:solidFill>
              </a:rPr>
              <a:t>OBSERVATION TABLE</a:t>
            </a:r>
          </a:p>
        </p:txBody>
      </p:sp>
    </p:spTree>
    <p:extLst>
      <p:ext uri="{BB962C8B-B14F-4D97-AF65-F5344CB8AC3E}">
        <p14:creationId xmlns:p14="http://schemas.microsoft.com/office/powerpoint/2010/main" val="785599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593</TotalTime>
  <Words>271</Words>
  <Application>Microsoft Office PowerPoint</Application>
  <PresentationFormat>A4 Paper (210x297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Bree Serif</vt:lpstr>
      <vt:lpstr>Calibri</vt:lpstr>
      <vt:lpstr>Office Theme</vt:lpstr>
      <vt:lpstr>1.1 Conductors &amp; Insulators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Conductor &amp; Insulator</dc:title>
  <dc:creator>Sushmita Meena</dc:creator>
  <cp:lastModifiedBy>Ravinder Bidhan</cp:lastModifiedBy>
  <cp:revision>54</cp:revision>
  <dcterms:created xsi:type="dcterms:W3CDTF">2019-10-14T05:43:03Z</dcterms:created>
  <dcterms:modified xsi:type="dcterms:W3CDTF">2019-12-21T06:04:21Z</dcterms:modified>
</cp:coreProperties>
</file>