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10287000" cx="18288000"/>
  <p:notesSz cx="6858000" cy="9144000"/>
  <p:embeddedFontLs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000000"/>
          </p15:clr>
        </p15:guide>
        <p15:guide id="2" pos="57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h7Lw2bzXIsePzXaL+/72aIKkUv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2AB361-5295-471F-BA45-BD3225B584C0}">
  <a:tblStyle styleId="{CA2AB361-5295-471F-BA45-BD3225B584C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5F3"/>
          </a:solidFill>
        </a:fill>
      </a:tcStyle>
    </a:wholeTbl>
    <a:band1H>
      <a:tcTxStyle/>
      <a:tcStyle>
        <a:fill>
          <a:solidFill>
            <a:srgbClr val="CAEBE6"/>
          </a:solidFill>
        </a:fill>
      </a:tcStyle>
    </a:band1H>
    <a:band2H>
      <a:tcTxStyle/>
    </a:band2H>
    <a:band1V>
      <a:tcTxStyle/>
      <a:tcStyle>
        <a:fill>
          <a:solidFill>
            <a:srgbClr val="CAEBE6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f9513d447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11f9513d44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Layout">
  <p:cSld name="Title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3"/>
          <p:cNvPicPr preferRelativeResize="0"/>
          <p:nvPr/>
        </p:nvPicPr>
        <p:blipFill rotWithShape="1">
          <a:blip r:embed="rId2">
            <a:alphaModFix/>
          </a:blip>
          <a:srcRect b="31793" l="0" r="0" t="0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fmla="val 9388273" name="adj1"/>
              <a:gd fmla="val 1386489" name="adj2"/>
            </a:avLst>
          </a:prstGeom>
          <a:solidFill>
            <a:srgbClr val="BCA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3"/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3"/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fmla="val 20472163" name="adj1"/>
              <a:gd fmla="val 11932262" name="adj2"/>
            </a:avLst>
          </a:prstGeom>
          <a:solidFill>
            <a:srgbClr val="93E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3"/>
          <p:cNvSpPr txBox="1"/>
          <p:nvPr>
            <p:ph idx="1" type="subTitle"/>
          </p:nvPr>
        </p:nvSpPr>
        <p:spPr>
          <a:xfrm>
            <a:off x="2286000" y="7698535"/>
            <a:ext cx="8884588" cy="168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23"/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cap="flat" cmpd="sng" w="339725">
            <a:solidFill>
              <a:srgbClr val="B3EF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3"/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/>
          <p:nvPr>
            <p:ph type="ctrTitle"/>
          </p:nvPr>
        </p:nvSpPr>
        <p:spPr>
          <a:xfrm>
            <a:off x="2286005" y="4490856"/>
            <a:ext cx="10817250" cy="31509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9000"/>
              <a:buFont typeface="Arial Rounded"/>
              <a:buNone/>
              <a:defRPr b="1" sz="9000">
                <a:solidFill>
                  <a:srgbClr val="575454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_Step_With_Count">
  <p:cSld name="Activity_Step_With_Cou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37125" lIns="137125" spcFirstLastPara="1" rIns="137125" wrap="square" tIns="13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2"/>
          <p:cNvSpPr txBox="1"/>
          <p:nvPr>
            <p:ph type="title"/>
          </p:nvPr>
        </p:nvSpPr>
        <p:spPr>
          <a:xfrm>
            <a:off x="1035972" y="447872"/>
            <a:ext cx="14530600" cy="923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" type="body"/>
          </p:nvPr>
        </p:nvSpPr>
        <p:spPr>
          <a:xfrm>
            <a:off x="9639302" y="1693717"/>
            <a:ext cx="7612728" cy="709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▪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89" name="Google Shape;89;p42"/>
          <p:cNvSpPr txBox="1"/>
          <p:nvPr>
            <p:ph idx="2" type="body"/>
          </p:nvPr>
        </p:nvSpPr>
        <p:spPr>
          <a:xfrm>
            <a:off x="1035972" y="1665515"/>
            <a:ext cx="8241380" cy="817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90" name="Google Shape;90;p42"/>
          <p:cNvSpPr txBox="1"/>
          <p:nvPr>
            <p:ph idx="3" type="body"/>
          </p:nvPr>
        </p:nvSpPr>
        <p:spPr>
          <a:xfrm>
            <a:off x="15957698" y="9125912"/>
            <a:ext cx="1294332" cy="1164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42"/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37125" lIns="137125" spcFirstLastPara="1" rIns="137125" wrap="square" tIns="13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2"/>
          <p:cNvSpPr/>
          <p:nvPr/>
        </p:nvSpPr>
        <p:spPr>
          <a:xfrm rot="5400000">
            <a:off x="-1091334" y="4794887"/>
            <a:ext cx="2834176" cy="69723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rm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93" name="Google Shape;93;p42"/>
          <p:cNvSpPr txBox="1"/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US" sz="12000" u="none" cap="none" strike="noStrike">
                <a:solidFill>
                  <a:schemeClr val="accent2"/>
                </a:solidFill>
                <a:latin typeface="Arial Rounded"/>
                <a:ea typeface="Arial Rounded"/>
                <a:cs typeface="Arial Rounded"/>
                <a:sym typeface="Arial Rounded"/>
              </a:rPr>
              <a:t>STEP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 UNCERTAIN REQUIREMENTS">
  <p:cSld name="FOR UNCERTAIN REQUIREMEN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fmla="val 19701383" name="adj1"/>
              <a:gd fmla="val 12714611" name="adj2"/>
            </a:avLst>
          </a:prstGeom>
          <a:solidFill>
            <a:srgbClr val="EAF9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3"/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3"/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fmla="val 50000" name="adj"/>
            </a:avLst>
          </a:prstGeom>
          <a:solidFill>
            <a:srgbClr val="D3F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3"/>
          <p:cNvSpPr txBox="1"/>
          <p:nvPr>
            <p:ph type="title"/>
          </p:nvPr>
        </p:nvSpPr>
        <p:spPr>
          <a:xfrm>
            <a:off x="952500" y="231076"/>
            <a:ext cx="14437556" cy="98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3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Layout">
  <p:cSld name="Section_Header_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fmla="val 9388273" name="adj1"/>
              <a:gd fmla="val 1386489" name="adj2"/>
            </a:avLst>
          </a:prstGeom>
          <a:solidFill>
            <a:srgbClr val="BCA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4"/>
          <p:cNvSpPr txBox="1"/>
          <p:nvPr>
            <p:ph idx="1" type="subTitle"/>
          </p:nvPr>
        </p:nvSpPr>
        <p:spPr>
          <a:xfrm>
            <a:off x="2286001" y="7690145"/>
            <a:ext cx="14509102" cy="168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24"/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cap="flat" cmpd="sng" w="339725">
            <a:solidFill>
              <a:srgbClr val="B3EF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 txBox="1"/>
          <p:nvPr>
            <p:ph type="ctrTitle"/>
          </p:nvPr>
        </p:nvSpPr>
        <p:spPr>
          <a:xfrm>
            <a:off x="2286005" y="4809151"/>
            <a:ext cx="14509098" cy="2832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6000"/>
              <a:buFont typeface="Arial Rounded"/>
              <a:buNone/>
              <a:defRPr b="1" sz="6000">
                <a:solidFill>
                  <a:srgbClr val="575454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/>
          <p:nvPr/>
        </p:nvSpPr>
        <p:spPr>
          <a:xfrm rot="-5400000">
            <a:off x="11279026" y="-1323862"/>
            <a:ext cx="3648456" cy="3648456"/>
          </a:xfrm>
          <a:prstGeom prst="chord">
            <a:avLst>
              <a:gd fmla="val 4455094" name="adj1"/>
              <a:gd fmla="val 17135692" name="adj2"/>
            </a:avLst>
          </a:prstGeom>
          <a:solidFill>
            <a:srgbClr val="EAF9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_1_Column_Description">
  <p:cSld name="Topic_1_Column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idx="1" type="body"/>
          </p:nvPr>
        </p:nvSpPr>
        <p:spPr>
          <a:xfrm>
            <a:off x="952500" y="1543052"/>
            <a:ext cx="15621000" cy="82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▪"/>
              <a:defRPr b="1" sz="2700">
                <a:latin typeface="Arial Rounded"/>
                <a:ea typeface="Arial Rounded"/>
                <a:cs typeface="Arial Rounded"/>
                <a:sym typeface="Arial Rounded"/>
              </a:defRPr>
            </a:lvl2pPr>
            <a:lvl3pPr indent="-3810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Char char="•"/>
              <a:defRPr b="1" sz="2400">
                <a:latin typeface="Arial Rounded"/>
                <a:ea typeface="Arial Rounded"/>
                <a:cs typeface="Arial Rounded"/>
                <a:sym typeface="Arial Rounded"/>
              </a:defRPr>
            </a:lvl3pPr>
            <a:lvl4pPr indent="-3619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b="1" sz="2100">
                <a:latin typeface="Arial Rounded"/>
                <a:ea typeface="Arial Rounded"/>
                <a:cs typeface="Arial Rounded"/>
                <a:sym typeface="Arial Rounded"/>
              </a:defRPr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Char char="•"/>
              <a:defRPr b="1" sz="1800">
                <a:latin typeface="Arial Rounded"/>
                <a:ea typeface="Arial Rounded"/>
                <a:cs typeface="Arial Rounded"/>
                <a:sym typeface="Arial Rounded"/>
              </a:defRPr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5"/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fmla="val 50000" name="adj"/>
            </a:avLst>
          </a:prstGeom>
          <a:solidFill>
            <a:srgbClr val="D3F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/>
          <p:nvPr>
            <p:ph type="title"/>
          </p:nvPr>
        </p:nvSpPr>
        <p:spPr>
          <a:xfrm>
            <a:off x="936173" y="231079"/>
            <a:ext cx="15439830" cy="96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>
                <a:solidFill>
                  <a:srgbClr val="57545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_2_Column_Description_Layout">
  <p:cSld name="Topic_2_Column_Description_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▪"/>
              <a:defRPr b="1" sz="2700">
                <a:latin typeface="Arial Rounded"/>
                <a:ea typeface="Arial Rounded"/>
                <a:cs typeface="Arial Rounded"/>
                <a:sym typeface="Arial Rounded"/>
              </a:defRPr>
            </a:lvl2pPr>
            <a:lvl3pPr indent="-3810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Char char="•"/>
              <a:defRPr b="1" sz="2400">
                <a:latin typeface="Arial Rounded"/>
                <a:ea typeface="Arial Rounded"/>
                <a:cs typeface="Arial Rounded"/>
                <a:sym typeface="Arial Rounded"/>
              </a:defRPr>
            </a:lvl3pPr>
            <a:lvl4pPr indent="-3619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b="1" sz="2100">
                <a:latin typeface="Arial Rounded"/>
                <a:ea typeface="Arial Rounded"/>
                <a:cs typeface="Arial Rounded"/>
                <a:sym typeface="Arial Rounded"/>
              </a:defRPr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Char char="•"/>
              <a:defRPr b="1" sz="1800">
                <a:latin typeface="Arial Rounded"/>
                <a:ea typeface="Arial Rounded"/>
                <a:cs typeface="Arial Rounded"/>
                <a:sym typeface="Arial Rounded"/>
              </a:defRPr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▪"/>
              <a:defRPr b="1" sz="2700">
                <a:latin typeface="Arial Rounded"/>
                <a:ea typeface="Arial Rounded"/>
                <a:cs typeface="Arial Rounded"/>
                <a:sym typeface="Arial Rounded"/>
              </a:defRPr>
            </a:lvl2pPr>
            <a:lvl3pPr indent="-3810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Char char="•"/>
              <a:defRPr b="1" sz="2400">
                <a:latin typeface="Arial Rounded"/>
                <a:ea typeface="Arial Rounded"/>
                <a:cs typeface="Arial Rounded"/>
                <a:sym typeface="Arial Rounded"/>
              </a:defRPr>
            </a:lvl3pPr>
            <a:lvl4pPr indent="-3619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b="1" sz="2100">
                <a:latin typeface="Arial Rounded"/>
                <a:ea typeface="Arial Rounded"/>
                <a:cs typeface="Arial Rounded"/>
                <a:sym typeface="Arial Rounded"/>
              </a:defRPr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Char char="•"/>
              <a:defRPr b="1" sz="1800">
                <a:latin typeface="Arial Rounded"/>
                <a:ea typeface="Arial Rounded"/>
                <a:cs typeface="Arial Rounded"/>
                <a:sym typeface="Arial Rounded"/>
              </a:defRPr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6"/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fmla="val 50000" name="adj"/>
            </a:avLst>
          </a:prstGeom>
          <a:solidFill>
            <a:srgbClr val="D3F3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>
                <a:solidFill>
                  <a:srgbClr val="57545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_STEP_WITHOUT_STEP_COUNT">
  <p:cSld name="ACTIVITY_STEP_WITHOUT_STEP_COU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type="title"/>
          </p:nvPr>
        </p:nvSpPr>
        <p:spPr>
          <a:xfrm>
            <a:off x="1035973" y="447872"/>
            <a:ext cx="14555482" cy="923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9639304" y="1662040"/>
            <a:ext cx="6735492" cy="8177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▪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100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5pPr>
            <a:lvl6pPr indent="-4191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44" name="Google Shape;44;p27"/>
          <p:cNvSpPr txBox="1"/>
          <p:nvPr>
            <p:ph idx="2" type="body"/>
          </p:nvPr>
        </p:nvSpPr>
        <p:spPr>
          <a:xfrm>
            <a:off x="1035972" y="1651521"/>
            <a:ext cx="8241380" cy="8187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45" name="Google Shape;45;p27"/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BCA9D9"/>
          </a:solidFill>
          <a:ln>
            <a:noFill/>
          </a:ln>
        </p:spPr>
        <p:txBody>
          <a:bodyPr anchorCtr="0" anchor="ctr" bIns="137125" lIns="137125" spcFirstLastPara="1" rIns="137125" wrap="square" tIns="13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7"/>
          <p:cNvSpPr/>
          <p:nvPr/>
        </p:nvSpPr>
        <p:spPr>
          <a:xfrm rot="5400000">
            <a:off x="-1091334" y="4794887"/>
            <a:ext cx="2834176" cy="697230"/>
          </a:xfrm>
          <a:prstGeom prst="round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rm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YOU SLIDE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7869" y="977385"/>
            <a:ext cx="7257494" cy="739898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8"/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fmla="val 19260618" name="adj1"/>
              <a:gd fmla="val 13152129" name="adj2"/>
            </a:avLst>
          </a:prstGeom>
          <a:solidFill>
            <a:srgbClr val="EAF9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/>
          <p:nvPr/>
        </p:nvSpPr>
        <p:spPr>
          <a:xfrm rot="-5400000">
            <a:off x="14424634" y="-1336360"/>
            <a:ext cx="3648456" cy="3648456"/>
          </a:xfrm>
          <a:prstGeom prst="chord">
            <a:avLst>
              <a:gd fmla="val 4455094" name="adj1"/>
              <a:gd fmla="val 17135692" name="adj2"/>
            </a:avLst>
          </a:prstGeom>
          <a:solidFill>
            <a:srgbClr val="EAF9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1761" y="4189842"/>
            <a:ext cx="5730862" cy="221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7685" y="2343150"/>
            <a:ext cx="2857526" cy="237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Layout_with_picture">
  <p:cSld name="TitleLayout_with_pictur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fmla="val 9388273" name="adj1"/>
              <a:gd fmla="val 1386489" name="adj2"/>
            </a:avLst>
          </a:prstGeom>
          <a:solidFill>
            <a:srgbClr val="BCA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9"/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9"/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fmla="val 20472163" name="adj1"/>
              <a:gd fmla="val 11932262" name="adj2"/>
            </a:avLst>
          </a:prstGeom>
          <a:solidFill>
            <a:srgbClr val="93E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9"/>
          <p:cNvSpPr txBox="1"/>
          <p:nvPr>
            <p:ph idx="1" type="subTitle"/>
          </p:nvPr>
        </p:nvSpPr>
        <p:spPr>
          <a:xfrm>
            <a:off x="2286001" y="7698535"/>
            <a:ext cx="9586910" cy="168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39"/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cap="flat" cmpd="sng" w="339725">
            <a:solidFill>
              <a:srgbClr val="B3EF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9"/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9"/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9"/>
          <p:cNvSpPr txBox="1"/>
          <p:nvPr>
            <p:ph type="ctrTitle"/>
          </p:nvPr>
        </p:nvSpPr>
        <p:spPr>
          <a:xfrm>
            <a:off x="2286005" y="4490856"/>
            <a:ext cx="9586910" cy="31509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9000"/>
              <a:buFont typeface="Arial Rounded"/>
              <a:buNone/>
              <a:defRPr b="1" sz="9000">
                <a:solidFill>
                  <a:srgbClr val="575454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/>
          <p:nvPr>
            <p:ph idx="2" type="pic"/>
          </p:nvPr>
        </p:nvSpPr>
        <p:spPr>
          <a:xfrm>
            <a:off x="12307797" y="4490854"/>
            <a:ext cx="4591050" cy="4909344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9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_or_Definition_Layout">
  <p:cSld name="Quote_or_Definition_Layou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0"/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fmla="val 9388273" name="adj1"/>
              <a:gd fmla="val 1386489" name="adj2"/>
            </a:avLst>
          </a:prstGeom>
          <a:solidFill>
            <a:srgbClr val="BCA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0"/>
          <p:cNvSpPr txBox="1"/>
          <p:nvPr>
            <p:ph idx="1" type="subTitle"/>
          </p:nvPr>
        </p:nvSpPr>
        <p:spPr>
          <a:xfrm>
            <a:off x="2286003" y="4633717"/>
            <a:ext cx="14509098" cy="3862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40"/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cap="flat" cmpd="sng" w="339725">
            <a:solidFill>
              <a:srgbClr val="B3EF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0"/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0"/>
          <p:cNvSpPr/>
          <p:nvPr/>
        </p:nvSpPr>
        <p:spPr>
          <a:xfrm rot="-5400000">
            <a:off x="4422094" y="-1323862"/>
            <a:ext cx="3648456" cy="3648456"/>
          </a:xfrm>
          <a:prstGeom prst="chord">
            <a:avLst>
              <a:gd fmla="val 4455094" name="adj1"/>
              <a:gd fmla="val 17135692" name="adj2"/>
            </a:avLst>
          </a:prstGeom>
          <a:solidFill>
            <a:srgbClr val="EAF9F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40"/>
          <p:cNvPicPr preferRelativeResize="0"/>
          <p:nvPr/>
        </p:nvPicPr>
        <p:blipFill rotWithShape="1">
          <a:blip r:embed="rId2">
            <a:alphaModFix/>
          </a:blip>
          <a:srcRect b="4417" l="0" r="0" t="0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0"/>
          <p:cNvSpPr txBox="1"/>
          <p:nvPr>
            <p:ph type="ctrTitle"/>
          </p:nvPr>
        </p:nvSpPr>
        <p:spPr>
          <a:xfrm>
            <a:off x="2286001" y="3456992"/>
            <a:ext cx="14509098" cy="11767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 b="1" sz="5400">
                <a:solidFill>
                  <a:srgbClr val="575454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_Section_Header">
  <p:cSld name="Activity_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3470" y="1547052"/>
            <a:ext cx="5550984" cy="741056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1"/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37125" lIns="137125" spcFirstLastPara="1" rIns="137125" wrap="square" tIns="13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1"/>
          <p:cNvSpPr txBox="1"/>
          <p:nvPr>
            <p:ph type="title"/>
          </p:nvPr>
        </p:nvSpPr>
        <p:spPr>
          <a:xfrm>
            <a:off x="987029" y="1443773"/>
            <a:ext cx="9041662" cy="1887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subTitle"/>
          </p:nvPr>
        </p:nvSpPr>
        <p:spPr>
          <a:xfrm>
            <a:off x="987028" y="3623807"/>
            <a:ext cx="9041664" cy="6159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0" i="0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41"/>
          <p:cNvSpPr txBox="1"/>
          <p:nvPr/>
        </p:nvSpPr>
        <p:spPr>
          <a:xfrm>
            <a:off x="840497" y="126303"/>
            <a:ext cx="6066198" cy="108585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ACTIVITY</a:t>
            </a:r>
            <a:endParaRPr/>
          </a:p>
        </p:txBody>
      </p:sp>
      <p:pic>
        <p:nvPicPr>
          <p:cNvPr descr="Icon&#10;&#10;Description automatically generated" id="82" name="Google Shape;8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71834">
            <a:off x="15635577" y="2633667"/>
            <a:ext cx="1244302" cy="1244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83" name="Google Shape;8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192651">
            <a:off x="10534133" y="2266235"/>
            <a:ext cx="1404858" cy="140485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1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  <a:defRPr b="1" i="0" sz="5400" u="none" cap="none" strike="noStrike">
                <a:solidFill>
                  <a:srgbClr val="575454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447ED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47ED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447ED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47ED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" name="Google Shape;8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025962" y="467648"/>
            <a:ext cx="1904700" cy="73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4876" y="1243246"/>
            <a:ext cx="603556" cy="780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6000" u="none" cap="none" strike="noStrik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gif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2286000" y="7698535"/>
            <a:ext cx="8884588" cy="168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/>
              <a:t>Session 1</a:t>
            </a:r>
            <a:endParaRPr/>
          </a:p>
        </p:txBody>
      </p:sp>
      <p:sp>
        <p:nvSpPr>
          <p:cNvPr id="105" name="Google Shape;105;p1"/>
          <p:cNvSpPr txBox="1"/>
          <p:nvPr>
            <p:ph type="ctrTitle"/>
          </p:nvPr>
        </p:nvSpPr>
        <p:spPr>
          <a:xfrm>
            <a:off x="2286005" y="4490856"/>
            <a:ext cx="10817250" cy="31509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9000"/>
              <a:buFont typeface="Arial Rounded"/>
              <a:buNone/>
            </a:pPr>
            <a:r>
              <a:rPr lang="en-US"/>
              <a:t>Introduction to Coding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idx="1" type="subTitle"/>
          </p:nvPr>
        </p:nvSpPr>
        <p:spPr>
          <a:xfrm>
            <a:off x="2286001" y="7690145"/>
            <a:ext cx="14509102" cy="168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8" name="Google Shape;178;p11"/>
          <p:cNvSpPr txBox="1"/>
          <p:nvPr>
            <p:ph type="ctrTitle"/>
          </p:nvPr>
        </p:nvSpPr>
        <p:spPr>
          <a:xfrm>
            <a:off x="2286005" y="4809151"/>
            <a:ext cx="14509098" cy="2832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6000"/>
              <a:buFont typeface="Arial Rounded"/>
              <a:buNone/>
            </a:pPr>
            <a:r>
              <a:rPr lang="en-US"/>
              <a:t>Introduction to PictoBlox</a:t>
            </a:r>
            <a:endParaRPr/>
          </a:p>
        </p:txBody>
      </p:sp>
      <p:sp>
        <p:nvSpPr>
          <p:cNvPr id="179" name="Google Shape;179;p11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idx="1" type="body"/>
          </p:nvPr>
        </p:nvSpPr>
        <p:spPr>
          <a:xfrm>
            <a:off x="952500" y="2214880"/>
            <a:ext cx="15621000" cy="7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PictoBlox is a Scratch 3.0-based graphical programming software. It is the ideal companion for setting the first step into the world of programming. 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It is a user-friendly interface where drag-and-drop functionality eliminates the need to memorize syntax and rules which is the case in traditional programming language. 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It helps budding programmers like you, to learn how to write</a:t>
            </a:r>
            <a:br>
              <a:rPr lang="en-US"/>
            </a:br>
            <a:r>
              <a:rPr lang="en-US"/>
              <a:t> a program in a fun, educational and easy way, using blocks.</a:t>
            </a:r>
            <a:endParaRPr/>
          </a:p>
        </p:txBody>
      </p:sp>
      <p:sp>
        <p:nvSpPr>
          <p:cNvPr id="185" name="Google Shape;185;p12"/>
          <p:cNvSpPr txBox="1"/>
          <p:nvPr>
            <p:ph type="title"/>
          </p:nvPr>
        </p:nvSpPr>
        <p:spPr>
          <a:xfrm>
            <a:off x="936173" y="231079"/>
            <a:ext cx="15439830" cy="96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What is PictoBlox?</a:t>
            </a:r>
            <a:endParaRPr/>
          </a:p>
        </p:txBody>
      </p:sp>
      <p:sp>
        <p:nvSpPr>
          <p:cNvPr id="186" name="Google Shape;186;p12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idx="1" type="body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93" name="Google Shape;193;p13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PictoBlox Interface</a:t>
            </a:r>
            <a:endParaRPr/>
          </a:p>
        </p:txBody>
      </p:sp>
      <p:sp>
        <p:nvSpPr>
          <p:cNvPr id="194" name="Google Shape;194;p13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cell phone&#10;&#10;Description automatically generated"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701" y="1462972"/>
            <a:ext cx="12145262" cy="838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>
            <p:ph idx="1" type="body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/>
              <a:t>Stage</a:t>
            </a:r>
            <a:r>
              <a:rPr lang="en-US"/>
              <a:t> is a background (also</a:t>
            </a:r>
            <a:br>
              <a:rPr lang="en-US"/>
            </a:br>
            <a:r>
              <a:rPr lang="en-US"/>
              <a:t>called a backdrop) for your </a:t>
            </a:r>
            <a:br>
              <a:rPr lang="en-US"/>
            </a:br>
            <a:r>
              <a:rPr lang="en-US"/>
              <a:t>Scratch projects.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 </a:t>
            </a:r>
            <a:r>
              <a:rPr b="1" lang="en-US"/>
              <a:t>Stage</a:t>
            </a:r>
            <a:r>
              <a:rPr lang="en-US"/>
              <a:t> is where the </a:t>
            </a:r>
            <a:br>
              <a:rPr lang="en-US"/>
            </a:br>
            <a:r>
              <a:rPr lang="en-US"/>
              <a:t>sprites move, draw, and </a:t>
            </a:r>
            <a:br>
              <a:rPr lang="en-US"/>
            </a:br>
            <a:r>
              <a:rPr lang="en-US"/>
              <a:t>interact with each other.</a:t>
            </a:r>
            <a:endParaRPr/>
          </a:p>
        </p:txBody>
      </p:sp>
      <p:sp>
        <p:nvSpPr>
          <p:cNvPr id="201" name="Google Shape;201;p15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02" name="Google Shape;202;p15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Stage</a:t>
            </a:r>
            <a:endParaRPr/>
          </a:p>
        </p:txBody>
      </p:sp>
      <p:sp>
        <p:nvSpPr>
          <p:cNvPr id="203" name="Google Shape;203;p15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9307" y="1773027"/>
            <a:ext cx="6521742" cy="77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idx="1" type="body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A Sprite is an object or a character which performs different actions in the project.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They can be moved to any place in the stage, either by:</a:t>
            </a:r>
            <a:endParaRPr/>
          </a:p>
          <a:p>
            <a:pPr indent="-514350" lvl="1" marL="12001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Clicking on them and dragging. </a:t>
            </a:r>
            <a:endParaRPr/>
          </a:p>
          <a:p>
            <a:pPr indent="-514350" lvl="1" marL="12001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By writing a program to control them.</a:t>
            </a:r>
            <a:endParaRPr/>
          </a:p>
        </p:txBody>
      </p:sp>
      <p:sp>
        <p:nvSpPr>
          <p:cNvPr id="210" name="Google Shape;210;p16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11" name="Google Shape;211;p16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Sprite</a:t>
            </a:r>
            <a:endParaRPr/>
          </a:p>
        </p:txBody>
      </p:sp>
      <p:sp>
        <p:nvSpPr>
          <p:cNvPr id="212" name="Google Shape;212;p16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9307" y="1781835"/>
            <a:ext cx="6521742" cy="77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Below the </a:t>
            </a:r>
            <a:r>
              <a:rPr b="1" lang="en-US"/>
              <a:t>Stage</a:t>
            </a:r>
            <a:r>
              <a:rPr lang="en-US"/>
              <a:t> (bottom right) is the </a:t>
            </a:r>
            <a:r>
              <a:rPr b="1" lang="en-US"/>
              <a:t>Stage Palette</a:t>
            </a:r>
            <a:r>
              <a:rPr lang="en-US"/>
              <a:t>. You have different tools in the </a:t>
            </a:r>
            <a:r>
              <a:rPr b="1" lang="en-US"/>
              <a:t>Stage Palette </a:t>
            </a:r>
            <a:r>
              <a:rPr lang="en-US"/>
              <a:t>using</a:t>
            </a:r>
            <a:r>
              <a:rPr lang="en-US"/>
              <a:t> which you can change the </a:t>
            </a:r>
            <a:r>
              <a:rPr b="1" lang="en-US"/>
              <a:t>Stage</a:t>
            </a:r>
            <a:r>
              <a:rPr lang="en-US"/>
              <a:t>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571500" lvl="1" marL="1600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You can choose an image from backdrop library.</a:t>
            </a:r>
            <a:endParaRPr/>
          </a:p>
          <a:p>
            <a:pPr indent="-571500" lvl="1" marL="1600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You can paint a new stag e or import an image.</a:t>
            </a:r>
            <a:endParaRPr/>
          </a:p>
          <a:p>
            <a:pPr indent="-571500" lvl="1" marL="1600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You can click a picture using your computer’s or laptop’s camera.</a:t>
            </a:r>
            <a:endParaRPr/>
          </a:p>
        </p:txBody>
      </p:sp>
      <p:sp>
        <p:nvSpPr>
          <p:cNvPr id="219" name="Google Shape;219;p17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20" name="Google Shape;220;p17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Stage Palette</a:t>
            </a:r>
            <a:endParaRPr/>
          </a:p>
        </p:txBody>
      </p:sp>
      <p:sp>
        <p:nvSpPr>
          <p:cNvPr id="221" name="Google Shape;221;p17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9307" y="1773027"/>
            <a:ext cx="6521742" cy="774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>
            <p:ph idx="1" type="body"/>
          </p:nvPr>
        </p:nvSpPr>
        <p:spPr>
          <a:xfrm>
            <a:off x="952500" y="1562100"/>
            <a:ext cx="650494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A block is a jigsaw puzzle piece, which is used to write programs. 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They can be simply dragged and dropped below one another in the scripting area to build awesome programs. </a:t>
            </a:r>
            <a:endParaRPr/>
          </a:p>
        </p:txBody>
      </p:sp>
      <p:sp>
        <p:nvSpPr>
          <p:cNvPr id="228" name="Google Shape;228;p18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Blocks</a:t>
            </a:r>
            <a:endParaRPr/>
          </a:p>
        </p:txBody>
      </p:sp>
      <p:sp>
        <p:nvSpPr>
          <p:cNvPr id="229" name="Google Shape;229;p18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thestempedia.com/wp-content/uploads/2017/09/Pictoblox-UI-Annoted-Low-Res.png" id="230" name="Google Shape;230;p18"/>
          <p:cNvPicPr preferRelativeResize="0"/>
          <p:nvPr/>
        </p:nvPicPr>
        <p:blipFill rotWithShape="1">
          <a:blip r:embed="rId3">
            <a:alphaModFix/>
          </a:blip>
          <a:srcRect b="0" l="0" r="76000" t="7773"/>
          <a:stretch/>
        </p:blipFill>
        <p:spPr>
          <a:xfrm>
            <a:off x="10016873" y="1268120"/>
            <a:ext cx="4389120" cy="876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>
            <p:ph idx="1" type="body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 </a:t>
            </a:r>
            <a:r>
              <a:rPr b="1" lang="en-US"/>
              <a:t>Block palette</a:t>
            </a:r>
            <a:r>
              <a:rPr lang="en-US"/>
              <a:t> is under the </a:t>
            </a:r>
            <a:r>
              <a:rPr b="1" lang="en-US"/>
              <a:t>Blocks</a:t>
            </a:r>
            <a:r>
              <a:rPr lang="en-US"/>
              <a:t> tab. It consists of different palettes such as Motion, Sound, Control etc. 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Each palette has different blocks that perform functions as specified by the palette name.  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E.g., blocks in the </a:t>
            </a:r>
            <a:r>
              <a:rPr b="1" lang="en-US"/>
              <a:t>Motion</a:t>
            </a:r>
            <a:r>
              <a:rPr lang="en-US"/>
              <a:t> palette will control motion of the sprite, and the blocks in </a:t>
            </a:r>
            <a:r>
              <a:rPr b="1" lang="en-US"/>
              <a:t>Control</a:t>
            </a:r>
            <a:r>
              <a:rPr lang="en-US"/>
              <a:t> palette will control the working and order of the script.</a:t>
            </a:r>
            <a:endParaRPr/>
          </a:p>
        </p:txBody>
      </p:sp>
      <p:sp>
        <p:nvSpPr>
          <p:cNvPr id="236" name="Google Shape;236;p19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37" name="Google Shape;237;p19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Block Palette</a:t>
            </a:r>
            <a:endParaRPr/>
          </a:p>
        </p:txBody>
      </p:sp>
      <p:sp>
        <p:nvSpPr>
          <p:cNvPr id="238" name="Google Shape;238;p19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thestempedia.com/wp-content/uploads/2017/09/Pictoblox-UI-Annoted-Low-Res.png" id="239" name="Google Shape;239;p19"/>
          <p:cNvPicPr preferRelativeResize="0"/>
          <p:nvPr/>
        </p:nvPicPr>
        <p:blipFill rotWithShape="1">
          <a:blip r:embed="rId3">
            <a:alphaModFix/>
          </a:blip>
          <a:srcRect b="0" l="0" r="76000" t="7773"/>
          <a:stretch/>
        </p:blipFill>
        <p:spPr>
          <a:xfrm>
            <a:off x="10151470" y="1322288"/>
            <a:ext cx="4580529" cy="8675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/>
          <p:nvPr>
            <p:ph idx="1" type="body"/>
          </p:nvPr>
        </p:nvSpPr>
        <p:spPr>
          <a:xfrm>
            <a:off x="1440180" y="1610056"/>
            <a:ext cx="6972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ial"/>
              <a:buChar char="•"/>
            </a:pPr>
            <a:r>
              <a:rPr b="1" lang="en-US"/>
              <a:t>Script</a:t>
            </a:r>
            <a:r>
              <a:rPr lang="en-US"/>
              <a:t> is a program or code in PictoBlox/Scratch programming language.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</a:pPr>
            <a:r>
              <a:rPr lang="en-US"/>
              <a:t> </a:t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ial"/>
              <a:buChar char="•"/>
            </a:pPr>
            <a:r>
              <a:rPr lang="en-US"/>
              <a:t>Script is a ‘set of blocks’ that are arranged below one another, in a specific order, to perform a single task or a series of tasks. </a:t>
            </a:r>
            <a:br>
              <a:rPr lang="en-US"/>
            </a:b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rial"/>
              <a:buChar char="•"/>
            </a:pPr>
            <a:r>
              <a:rPr b="1" lang="en-US"/>
              <a:t>Scripting Area </a:t>
            </a:r>
            <a:r>
              <a:rPr lang="en-US"/>
              <a:t>is where you write the Script.</a:t>
            </a:r>
            <a:endParaRPr/>
          </a:p>
        </p:txBody>
      </p:sp>
      <p:sp>
        <p:nvSpPr>
          <p:cNvPr id="245" name="Google Shape;245;p20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46" name="Google Shape;246;p20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Script</a:t>
            </a:r>
            <a:endParaRPr/>
          </a:p>
        </p:txBody>
      </p:sp>
      <p:sp>
        <p:nvSpPr>
          <p:cNvPr id="247" name="Google Shape;247;p20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thestempedia.com/wp-content/uploads/2017/09/Pictoblox-UI-Annoted-Low-Res.png" id="248" name="Google Shape;248;p20"/>
          <p:cNvPicPr preferRelativeResize="0"/>
          <p:nvPr/>
        </p:nvPicPr>
        <p:blipFill rotWithShape="1">
          <a:blip r:embed="rId3">
            <a:alphaModFix/>
          </a:blip>
          <a:srcRect b="19" l="24670" r="39010" t="13620"/>
          <a:stretch/>
        </p:blipFill>
        <p:spPr>
          <a:xfrm>
            <a:off x="9509077" y="1562100"/>
            <a:ext cx="6642202" cy="821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>
            <p:ph idx="1" type="body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Follow the steps below to make the script 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Run the script by clicking on the green flag above the stage.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54" name="Google Shape;254;p22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55" name="Google Shape;255;p22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Make Tobi Move</a:t>
            </a:r>
            <a:endParaRPr/>
          </a:p>
        </p:txBody>
      </p:sp>
      <p:sp>
        <p:nvSpPr>
          <p:cNvPr id="256" name="Google Shape;256;p22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7" name="Google Shape;2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4750" y="2585500"/>
            <a:ext cx="3564600" cy="5469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8" name="Google Shape;258;p22"/>
          <p:cNvGraphicFramePr/>
          <p:nvPr/>
        </p:nvGraphicFramePr>
        <p:xfrm>
          <a:off x="1510016" y="30602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{CA2AB361-5295-471F-BA45-BD3225B584C0}</a:tableStyleId>
              </a:tblPr>
              <a:tblGrid>
                <a:gridCol w="1260275"/>
                <a:gridCol w="3529675"/>
                <a:gridCol w="2394975"/>
              </a:tblGrid>
              <a:tr h="75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Step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Block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Palette</a:t>
                      </a:r>
                      <a:endParaRPr/>
                    </a:p>
                  </a:txBody>
                  <a:tcPr marT="91450" marB="91450" marR="182875" marL="182875"/>
                </a:tc>
              </a:tr>
              <a:tr h="75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1.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when flag clicked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Events</a:t>
                      </a:r>
                      <a:endParaRPr/>
                    </a:p>
                  </a:txBody>
                  <a:tcPr marT="91450" marB="91450" marR="182875" marL="182875"/>
                </a:tc>
              </a:tr>
              <a:tr h="75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2.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Forever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Control</a:t>
                      </a:r>
                      <a:endParaRPr/>
                    </a:p>
                  </a:txBody>
                  <a:tcPr marT="91450" marB="91450" marR="182875" marL="182875"/>
                </a:tc>
              </a:tr>
              <a:tr h="75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3.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Move () steps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Motion</a:t>
                      </a:r>
                      <a:endParaRPr/>
                    </a:p>
                  </a:txBody>
                  <a:tcPr marT="91450" marB="91450" marR="182875" marL="182875"/>
                </a:tc>
              </a:tr>
              <a:tr h="75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4.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If on edge, bounce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Motion</a:t>
                      </a:r>
                      <a:endParaRPr/>
                    </a:p>
                  </a:txBody>
                  <a:tcPr marT="91450" marB="91450" marR="182875" marL="182875"/>
                </a:tc>
              </a:tr>
              <a:tr h="753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5.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Wait () seconds</a:t>
                      </a:r>
                      <a:endParaRPr/>
                    </a:p>
                  </a:txBody>
                  <a:tcPr marT="91450" marB="91450" marR="182875" marL="1828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Control</a:t>
                      </a:r>
                      <a:endParaRPr/>
                    </a:p>
                  </a:txBody>
                  <a:tcPr marT="91450" marB="91450" marR="182875" marL="18287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2286001" y="7690145"/>
            <a:ext cx="14509102" cy="168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>
            <p:ph type="ctrTitle"/>
          </p:nvPr>
        </p:nvSpPr>
        <p:spPr>
          <a:xfrm>
            <a:off x="2286005" y="4809151"/>
            <a:ext cx="14509098" cy="2832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6000"/>
              <a:buFont typeface="Arial Rounded"/>
              <a:buNone/>
            </a:pPr>
            <a:r>
              <a:rPr lang="en-US"/>
              <a:t>What is a Program?</a:t>
            </a:r>
            <a:endParaRPr/>
          </a:p>
        </p:txBody>
      </p:sp>
      <p:sp>
        <p:nvSpPr>
          <p:cNvPr id="112" name="Google Shape;112;p2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f9513d447_2_0"/>
          <p:cNvSpPr txBox="1"/>
          <p:nvPr>
            <p:ph idx="1" type="body"/>
          </p:nvPr>
        </p:nvSpPr>
        <p:spPr>
          <a:xfrm>
            <a:off x="1971040" y="1543052"/>
            <a:ext cx="14602460" cy="82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What is happening to Tobi? Is Tobi upside down sometimes?</a:t>
            </a:r>
            <a:endParaRPr/>
          </a:p>
        </p:txBody>
      </p:sp>
      <p:sp>
        <p:nvSpPr>
          <p:cNvPr id="264" name="Google Shape;264;g11f9513d447_2_0"/>
          <p:cNvSpPr txBox="1"/>
          <p:nvPr>
            <p:ph type="title"/>
          </p:nvPr>
        </p:nvSpPr>
        <p:spPr>
          <a:xfrm>
            <a:off x="936173" y="231079"/>
            <a:ext cx="15439830" cy="96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Make Tobi Move</a:t>
            </a:r>
            <a:endParaRPr/>
          </a:p>
        </p:txBody>
      </p:sp>
      <p:sp>
        <p:nvSpPr>
          <p:cNvPr id="265" name="Google Shape;265;g11f9513d447_2_0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6" name="Google Shape;266;g11f9513d447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951" y="3698240"/>
            <a:ext cx="9515602" cy="612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type="title"/>
          </p:nvPr>
        </p:nvSpPr>
        <p:spPr>
          <a:xfrm>
            <a:off x="1035973" y="447872"/>
            <a:ext cx="14555482" cy="923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Make Tobi Move</a:t>
            </a:r>
            <a:endParaRPr/>
          </a:p>
        </p:txBody>
      </p:sp>
      <p:sp>
        <p:nvSpPr>
          <p:cNvPr id="272" name="Google Shape;272;p29"/>
          <p:cNvSpPr txBox="1"/>
          <p:nvPr>
            <p:ph idx="1" type="body"/>
          </p:nvPr>
        </p:nvSpPr>
        <p:spPr>
          <a:xfrm>
            <a:off x="11242658" y="1662040"/>
            <a:ext cx="5132137" cy="8177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 txBox="1"/>
          <p:nvPr>
            <p:ph idx="2" type="body"/>
          </p:nvPr>
        </p:nvSpPr>
        <p:spPr>
          <a:xfrm>
            <a:off x="1035972" y="1651521"/>
            <a:ext cx="9774268" cy="8187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To prevent Tobi from going upside down, we must change its rotation style.</a:t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Add a </a:t>
            </a:r>
            <a:r>
              <a:rPr b="1" lang="en-US"/>
              <a:t>set rotation style (left-right) </a:t>
            </a:r>
            <a:r>
              <a:rPr lang="en-US"/>
              <a:t>block from the </a:t>
            </a:r>
            <a:r>
              <a:rPr b="1" i="1" lang="en-US"/>
              <a:t>Motion</a:t>
            </a:r>
            <a:r>
              <a:rPr lang="en-US"/>
              <a:t> palette, below the </a:t>
            </a:r>
            <a:r>
              <a:rPr b="1" lang="en-US"/>
              <a:t>when flag clicked</a:t>
            </a:r>
            <a:r>
              <a:rPr lang="en-US"/>
              <a:t> block.</a:t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 program is now complete.</a:t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Run the script by clicking on the green flag. </a:t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5" name="Google Shape;27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152" y="5831840"/>
            <a:ext cx="6466568" cy="419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91545" y="2343009"/>
            <a:ext cx="4683250" cy="63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/>
          <p:nvPr>
            <p:ph idx="1" type="subTitle"/>
          </p:nvPr>
        </p:nvSpPr>
        <p:spPr>
          <a:xfrm>
            <a:off x="2286001" y="7690145"/>
            <a:ext cx="14509102" cy="168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6" name="Google Shape;286;p21"/>
          <p:cNvSpPr txBox="1"/>
          <p:nvPr>
            <p:ph type="ctrTitle"/>
          </p:nvPr>
        </p:nvSpPr>
        <p:spPr>
          <a:xfrm>
            <a:off x="2286005" y="4809151"/>
            <a:ext cx="14509098" cy="2832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6000"/>
              <a:buFont typeface="Arial Rounded"/>
              <a:buNone/>
            </a:pPr>
            <a:r>
              <a:rPr lang="en-US"/>
              <a:t>Let’s make a small Script</a:t>
            </a:r>
            <a:endParaRPr/>
          </a:p>
        </p:txBody>
      </p:sp>
      <p:sp>
        <p:nvSpPr>
          <p:cNvPr id="287" name="Google Shape;287;p21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952500" y="1543052"/>
            <a:ext cx="15621000" cy="82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A </a:t>
            </a:r>
            <a:r>
              <a:rPr b="1" lang="en-US"/>
              <a:t>program</a:t>
            </a:r>
            <a:r>
              <a:rPr lang="en-US"/>
              <a:t> is a set of instructions that a computer follows to complete a task.</a:t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The computer receives a </a:t>
            </a:r>
            <a:r>
              <a:rPr b="1" lang="en-US"/>
              <a:t>set of instructions (program) </a:t>
            </a:r>
            <a:r>
              <a:rPr lang="en-US"/>
              <a:t>which it interprets and follows step by step, to produce the required output in order to accomplish a given task.</a:t>
            </a:r>
            <a:endParaRPr/>
          </a:p>
        </p:txBody>
      </p:sp>
      <p:sp>
        <p:nvSpPr>
          <p:cNvPr id="118" name="Google Shape;118;p3"/>
          <p:cNvSpPr txBox="1"/>
          <p:nvPr>
            <p:ph type="title"/>
          </p:nvPr>
        </p:nvSpPr>
        <p:spPr>
          <a:xfrm>
            <a:off x="936173" y="231079"/>
            <a:ext cx="15439830" cy="96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What is a Program?</a:t>
            </a:r>
            <a:endParaRPr/>
          </a:p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9619" l="0" r="0" t="5487"/>
          <a:stretch/>
        </p:blipFill>
        <p:spPr>
          <a:xfrm>
            <a:off x="4189885" y="5272818"/>
            <a:ext cx="8037710" cy="46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Programming consist of three parts: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514350" lvl="1" marL="12001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Planning the program</a:t>
            </a:r>
            <a:br>
              <a:rPr lang="en-US" sz="3600">
                <a:latin typeface="Calibri"/>
                <a:ea typeface="Calibri"/>
                <a:cs typeface="Calibri"/>
                <a:sym typeface="Calibri"/>
              </a:rPr>
            </a:b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14350" lvl="1" marL="12001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Writing the program in a programming language</a:t>
            </a:r>
            <a:br>
              <a:rPr lang="en-US" sz="3600">
                <a:latin typeface="Calibri"/>
                <a:ea typeface="Calibri"/>
                <a:cs typeface="Calibri"/>
                <a:sym typeface="Calibri"/>
              </a:rPr>
            </a:b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14350" lvl="1" marL="12001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Testing and debugging the program</a:t>
            </a:r>
            <a:endParaRPr/>
          </a:p>
        </p:txBody>
      </p:sp>
      <p:sp>
        <p:nvSpPr>
          <p:cNvPr id="126" name="Google Shape;126;p5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What is a Program?</a:t>
            </a:r>
            <a:endParaRPr/>
          </a:p>
        </p:txBody>
      </p:sp>
      <p:sp>
        <p:nvSpPr>
          <p:cNvPr id="128" name="Google Shape;128;p5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7429" y="3111486"/>
            <a:ext cx="5665498" cy="402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idx="1" type="subTitle"/>
          </p:nvPr>
        </p:nvSpPr>
        <p:spPr>
          <a:xfrm>
            <a:off x="2286001" y="7690145"/>
            <a:ext cx="14509102" cy="168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 txBox="1"/>
          <p:nvPr>
            <p:ph type="ctrTitle"/>
          </p:nvPr>
        </p:nvSpPr>
        <p:spPr>
          <a:xfrm>
            <a:off x="2286005" y="4809151"/>
            <a:ext cx="14509098" cy="2832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6000"/>
              <a:buFont typeface="Arial Rounded"/>
              <a:buNone/>
            </a:pPr>
            <a:r>
              <a:rPr lang="en-US"/>
              <a:t>Programming Analogy:</a:t>
            </a:r>
            <a:br>
              <a:rPr lang="en-US"/>
            </a:br>
            <a:r>
              <a:rPr lang="en-US"/>
              <a:t>Getting Dressed for School</a:t>
            </a:r>
            <a:endParaRPr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1735810" y="1543052"/>
            <a:ext cx="14837690" cy="82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Taking off the pajamas.</a:t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Taking off the undergarments from the previous day.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 txBox="1"/>
          <p:nvPr>
            <p:ph type="title"/>
          </p:nvPr>
        </p:nvSpPr>
        <p:spPr>
          <a:xfrm>
            <a:off x="936173" y="231079"/>
            <a:ext cx="15439830" cy="96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Analogy – How to change dress?</a:t>
            </a:r>
            <a:endParaRPr/>
          </a:p>
        </p:txBody>
      </p:sp>
      <p:sp>
        <p:nvSpPr>
          <p:cNvPr id="143" name="Google Shape;143;p7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6345" y="4099659"/>
            <a:ext cx="3487422" cy="564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2415540" y="1562100"/>
            <a:ext cx="485902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3429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Wearing a fresh pair of undergarments.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Putting on the school uniform.</a:t>
            </a:r>
            <a:endParaRPr/>
          </a:p>
        </p:txBody>
      </p:sp>
      <p:sp>
        <p:nvSpPr>
          <p:cNvPr id="150" name="Google Shape;150;p8"/>
          <p:cNvSpPr txBox="1"/>
          <p:nvPr>
            <p:ph idx="2" type="body"/>
          </p:nvPr>
        </p:nvSpPr>
        <p:spPr>
          <a:xfrm>
            <a:off x="8141494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1" name="Google Shape;151;p8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Analogy – How to change dress?</a:t>
            </a:r>
            <a:endParaRPr/>
          </a:p>
        </p:txBody>
      </p:sp>
      <p:sp>
        <p:nvSpPr>
          <p:cNvPr id="152" name="Google Shape;152;p8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9270" y="3049342"/>
            <a:ext cx="2456200" cy="520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952500" y="1562100"/>
            <a:ext cx="788530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Wearing your accessories such as the belt, tie and ID card.</a:t>
            </a:r>
            <a:endParaRPr/>
          </a:p>
          <a:p>
            <a:pPr indent="-571500" lvl="0" marL="57150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/>
              <a:t>Finally, wearing socks and shoes.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Here, as you can see, you followed a set of instructions in a specific order, to complete the task of getting dressed.</a:t>
            </a:r>
            <a:endParaRPr/>
          </a:p>
        </p:txBody>
      </p:sp>
      <p:sp>
        <p:nvSpPr>
          <p:cNvPr id="159" name="Google Shape;159;p9"/>
          <p:cNvSpPr txBox="1"/>
          <p:nvPr>
            <p:ph idx="2" type="body"/>
          </p:nvPr>
        </p:nvSpPr>
        <p:spPr>
          <a:xfrm>
            <a:off x="9144003" y="1562100"/>
            <a:ext cx="7372350" cy="8181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60" name="Google Shape;160;p9"/>
          <p:cNvSpPr txBox="1"/>
          <p:nvPr>
            <p:ph type="title"/>
          </p:nvPr>
        </p:nvSpPr>
        <p:spPr>
          <a:xfrm>
            <a:off x="952500" y="231091"/>
            <a:ext cx="14377988" cy="987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Analogy – How to change dress?</a:t>
            </a:r>
            <a:endParaRPr/>
          </a:p>
        </p:txBody>
      </p:sp>
      <p:sp>
        <p:nvSpPr>
          <p:cNvPr id="161" name="Google Shape;161;p9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2880" y="3505538"/>
            <a:ext cx="3255500" cy="42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idx="1" type="body"/>
          </p:nvPr>
        </p:nvSpPr>
        <p:spPr>
          <a:xfrm>
            <a:off x="1399540" y="1563372"/>
            <a:ext cx="14003020" cy="82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Similarly, you must write a program in a specific order, so that the computer does the task given to it correctly, and we can get the result that we expect.</a:t>
            </a:r>
            <a:endParaRPr/>
          </a:p>
        </p:txBody>
      </p:sp>
      <p:sp>
        <p:nvSpPr>
          <p:cNvPr id="168" name="Google Shape;168;p10"/>
          <p:cNvSpPr txBox="1"/>
          <p:nvPr>
            <p:ph type="title"/>
          </p:nvPr>
        </p:nvSpPr>
        <p:spPr>
          <a:xfrm>
            <a:off x="936173" y="231079"/>
            <a:ext cx="15439830" cy="96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454"/>
              </a:buClr>
              <a:buSzPts val="5400"/>
              <a:buFont typeface="Arial Rounded"/>
              <a:buNone/>
            </a:pPr>
            <a:r>
              <a:rPr lang="en-US"/>
              <a:t>Analogy – How to change dress?</a:t>
            </a:r>
            <a:endParaRPr/>
          </a:p>
        </p:txBody>
      </p:sp>
      <p:sp>
        <p:nvSpPr>
          <p:cNvPr id="169" name="Google Shape;169;p10"/>
          <p:cNvSpPr txBox="1"/>
          <p:nvPr>
            <p:ph idx="12" type="sldNum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6757" y="4301973"/>
            <a:ext cx="3452014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0114" y="4417934"/>
            <a:ext cx="3108696" cy="502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1408" y="4175321"/>
            <a:ext cx="2543540" cy="539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contact@thestempedia.com</dc:creator>
</cp:coreProperties>
</file>