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11"/>
  </p:notesMasterIdLst>
  <p:sldIdLst>
    <p:sldId id="256" r:id="rId2"/>
    <p:sldId id="272" r:id="rId3"/>
    <p:sldId id="268" r:id="rId4"/>
    <p:sldId id="275" r:id="rId5"/>
    <p:sldId id="269" r:id="rId6"/>
    <p:sldId id="276" r:id="rId7"/>
    <p:sldId id="277" r:id="rId8"/>
    <p:sldId id="278" r:id="rId9"/>
    <p:sldId id="265" r:id="rId10"/>
  </p:sldIdLst>
  <p:sldSz cx="18288000" cy="10287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Arial Rounded MT Bold" panose="020F070403050403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niglet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000000"/>
          </p15:clr>
        </p15:guide>
        <p15:guide id="2" pos="5760" userDrawn="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oDG0yhnWjl6u3PsFj8jX7y/eK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41" d="100"/>
          <a:sy n="41" d="100"/>
        </p:scale>
        <p:origin x="872" y="4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11824630" y="5586987"/>
            <a:ext cx="4995804" cy="4700014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1081725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9" y="977385"/>
            <a:ext cx="7257494" cy="7398982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9850354" y="8419882"/>
            <a:ext cx="2277852" cy="2277852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9465130" y="1982766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14424634" y="-1336360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7685" y="2343150"/>
            <a:ext cx="2857526" cy="23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794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13394326" y="9720022"/>
            <a:ext cx="733908" cy="733908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15720418" y="3810290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76"/>
            <a:ext cx="14437556" cy="98755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767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2991000" y="2368602"/>
            <a:ext cx="123060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1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93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4318650" y="4323600"/>
            <a:ext cx="96510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sz="7200" b="1">
                <a:solidFill>
                  <a:srgbClr val="1C4587"/>
                </a:solidFill>
              </a:defRPr>
            </a:lvl1pPr>
            <a:lvl2pPr marL="1828800" lvl="1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5000" b="1">
                <a:solidFill>
                  <a:srgbClr val="1C4587"/>
                </a:solidFill>
              </a:defRPr>
            </a:lvl2pPr>
            <a:lvl3pPr marL="2743200" lvl="2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3pPr>
            <a:lvl4pPr marL="3657600" lvl="3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4pPr>
            <a:lvl5pPr marL="4572000" lvl="4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5pPr>
            <a:lvl6pPr marL="5486400" lvl="5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6pPr>
            <a:lvl7pPr marL="6400800" lvl="6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7pPr>
            <a:lvl8pPr marL="7315200" lvl="7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8pPr>
            <a:lvl9pPr marL="8229600" lvl="8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181238" y="944547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495850" y="-218536"/>
            <a:ext cx="122808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1495850" y="1675749"/>
            <a:ext cx="12280800" cy="81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774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Arial"/>
              <a:buChar char="•"/>
              <a:defRPr sz="4000"/>
            </a:lvl1pPr>
            <a:lvl2pPr marL="1828800" lvl="1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2743200" lvl="2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3657600" lvl="3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4572000" lvl="4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5486400" lvl="5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6400800" lvl="6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7315200" lvl="7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8229600" lvl="8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73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8535"/>
            <a:ext cx="9586910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958691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07797" y="4490854"/>
            <a:ext cx="4591050" cy="4909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0145"/>
            <a:ext cx="14509102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7235839" y="2133011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4509098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11279026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3" y="4633717"/>
            <a:ext cx="14509098" cy="3862366"/>
          </a:xfrm>
        </p:spPr>
        <p:txBody>
          <a:bodyPr>
            <a:normAutofit/>
          </a:bodyPr>
          <a:lstStyle>
            <a:lvl1pPr marL="0" marR="0" indent="0" algn="l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2196483" y="838649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4422094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13865909" y="6531550"/>
            <a:ext cx="2900362" cy="37554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1" y="3456992"/>
            <a:ext cx="14509098" cy="1176724"/>
          </a:xfrm>
        </p:spPr>
        <p:txBody>
          <a:bodyPr anchor="b"/>
          <a:lstStyle>
            <a:lvl1pPr algn="l">
              <a:lnSpc>
                <a:spcPct val="85000"/>
              </a:lnSpc>
              <a:defRPr sz="54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5639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62100"/>
            <a:ext cx="788530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3" y="1562100"/>
            <a:ext cx="737235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baseline="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91"/>
            <a:ext cx="14377988" cy="987542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32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43052"/>
            <a:ext cx="15621000" cy="822610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173" y="231079"/>
            <a:ext cx="15439830" cy="960550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688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11696617" y="3800435"/>
            <a:ext cx="3792406" cy="379240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1806175" y="-1575095"/>
            <a:ext cx="981074" cy="4593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9" y="1443773"/>
            <a:ext cx="9041662" cy="1887258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8" y="3623807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7" y="126303"/>
            <a:ext cx="6066198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606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15957696" y="9080490"/>
            <a:ext cx="1294332" cy="12065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2" y="447872"/>
            <a:ext cx="14530600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93717"/>
            <a:ext cx="7612728" cy="7097442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65515"/>
            <a:ext cx="8241380" cy="8173614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25912"/>
            <a:ext cx="1294332" cy="1164304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8170938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3" y="447872"/>
            <a:ext cx="14555482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4" y="1662040"/>
            <a:ext cx="6735492" cy="8177088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51521"/>
            <a:ext cx="8241380" cy="8187610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3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9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2570085"/>
            <a:ext cx="15439830" cy="724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704876" y="1243246"/>
            <a:ext cx="603556" cy="7800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ransition>
    <p:fade thruBlk="1"/>
  </p:transition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0" y="7698535"/>
            <a:ext cx="8884588" cy="1688074"/>
          </a:xfrm>
        </p:spPr>
        <p:txBody>
          <a:bodyPr/>
          <a:lstStyle/>
          <a:p>
            <a:r>
              <a:rPr lang="en-US" dirty="0">
                <a:sym typeface="Dosis"/>
              </a:rPr>
              <a:t>Session 14</a:t>
            </a:r>
            <a:endParaRPr lang="en-US" dirty="0"/>
          </a:p>
        </p:txBody>
      </p:sp>
      <p:sp>
        <p:nvSpPr>
          <p:cNvPr id="241" name="Google Shape;241;p1"/>
          <p:cNvSpPr txBox="1">
            <a:spLocks noGrp="1"/>
          </p:cNvSpPr>
          <p:nvPr>
            <p:ph type="ctrTitle"/>
          </p:nvPr>
        </p:nvSpPr>
        <p:spPr>
          <a:xfrm>
            <a:off x="2286005" y="4490856"/>
            <a:ext cx="10817250" cy="3150916"/>
          </a:xfrm>
        </p:spPr>
        <p:txBody>
          <a:bodyPr/>
          <a:lstStyle/>
          <a:p>
            <a:r>
              <a:rPr lang="en-US" dirty="0"/>
              <a:t>Road Sign Detector</a:t>
            </a:r>
            <a:endParaRPr lang="en-US" dirty="0"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6DA91A-A766-4793-A837-6E16EE40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62100"/>
            <a:ext cx="15465136" cy="2677391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We’re going to make a road sign detector using </a:t>
            </a:r>
            <a:r>
              <a:rPr lang="en-US" dirty="0" err="1"/>
              <a:t>Quarky</a:t>
            </a:r>
            <a:r>
              <a:rPr lang="en-US" dirty="0"/>
              <a:t>, for application as a road safety system.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Our system will detect different road signs using a camera and display them on </a:t>
            </a:r>
            <a:r>
              <a:rPr lang="en-US" dirty="0" err="1"/>
              <a:t>Quarky’s</a:t>
            </a:r>
            <a:r>
              <a:rPr lang="en-US" dirty="0"/>
              <a:t> LED matrix.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3C535-44D1-4F1D-9696-820F0444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CCCC2-1FC4-40B0-84C2-EB842C4EF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AC5DE1C-80A5-4EE0-930B-4ED1FF4C66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27" y="3823853"/>
            <a:ext cx="10772114" cy="60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3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952500" y="1562100"/>
            <a:ext cx="8004464" cy="818197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endParaRPr lang="en-US" dirty="0"/>
          </a:p>
          <a:p>
            <a:pPr marL="742950" indent="-742950">
              <a:buFont typeface="+mj-lt"/>
              <a:buAutoNum type="arabicParenR"/>
            </a:pPr>
            <a:r>
              <a:rPr lang="en-US" dirty="0"/>
              <a:t>Start a new project in </a:t>
            </a:r>
            <a:r>
              <a:rPr lang="en-US" dirty="0" err="1"/>
              <a:t>PictoBlox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arenR"/>
            </a:pPr>
            <a:endParaRPr lang="en-US" dirty="0"/>
          </a:p>
          <a:p>
            <a:pPr marL="742950" indent="-742950">
              <a:buFont typeface="+mj-lt"/>
              <a:buAutoNum type="arabicParenR"/>
            </a:pPr>
            <a:r>
              <a:rPr lang="en-US" dirty="0"/>
              <a:t>Go to the </a:t>
            </a:r>
            <a:r>
              <a:rPr lang="en-US" b="1" i="1" dirty="0"/>
              <a:t>Events</a:t>
            </a:r>
            <a:r>
              <a:rPr lang="en-US" i="1" dirty="0"/>
              <a:t> </a:t>
            </a:r>
            <a:r>
              <a:rPr lang="en-US" dirty="0"/>
              <a:t>palette and add a </a:t>
            </a:r>
            <a:r>
              <a:rPr lang="en-US" b="1" dirty="0"/>
              <a:t>when flag clicked</a:t>
            </a:r>
            <a:r>
              <a:rPr lang="en-US" dirty="0"/>
              <a:t> block into the scripting area.</a:t>
            </a:r>
          </a:p>
          <a:p>
            <a:pPr marL="742950" indent="-742950">
              <a:buFont typeface="+mj-lt"/>
              <a:buAutoNum type="arabicParenR"/>
            </a:pPr>
            <a:endParaRPr lang="en-US" dirty="0"/>
          </a:p>
          <a:p>
            <a:pPr marL="742950" indent="-742950">
              <a:buFont typeface="+mj-lt"/>
              <a:buAutoNum type="arabicParenR"/>
            </a:pPr>
            <a:r>
              <a:rPr lang="en-US" dirty="0"/>
              <a:t>Now, To detect the traffic signs, we’re going to use the</a:t>
            </a:r>
            <a:r>
              <a:rPr lang="en-US" i="1" dirty="0"/>
              <a:t> </a:t>
            </a:r>
            <a:r>
              <a:rPr lang="en-US" b="1" i="1" dirty="0"/>
              <a:t>Autonomous Driving</a:t>
            </a:r>
            <a:r>
              <a:rPr lang="en-US" i="1" dirty="0"/>
              <a:t> </a:t>
            </a:r>
            <a:r>
              <a:rPr lang="en-US" dirty="0"/>
              <a:t>palette. Add the </a:t>
            </a:r>
            <a:r>
              <a:rPr lang="en-US" b="1" i="1" dirty="0"/>
              <a:t>Autonomous Driving</a:t>
            </a:r>
            <a:r>
              <a:rPr lang="en-US" i="1" dirty="0"/>
              <a:t> </a:t>
            </a:r>
            <a:r>
              <a:rPr lang="en-US" dirty="0"/>
              <a:t>palette by clicking on the </a:t>
            </a:r>
            <a:r>
              <a:rPr lang="en-US" b="1" dirty="0"/>
              <a:t>Add Extension</a:t>
            </a:r>
            <a:r>
              <a:rPr lang="en-US" dirty="0"/>
              <a:t> button.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206C1-A5FF-464B-9E64-524852F8F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328" y="1877291"/>
            <a:ext cx="6580044" cy="68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7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C786A5-0895-4C06-9F62-BE4BC51F0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Now, we’re going to use a concept called </a:t>
            </a:r>
            <a:r>
              <a:rPr lang="en-US" b="1" dirty="0"/>
              <a:t>confidence </a:t>
            </a:r>
            <a:r>
              <a:rPr lang="en-US" dirty="0"/>
              <a:t>to make sure that our system detects the objects correctly. Confidence tells us how sure/confident the machine is, of the object, it has detected. E.g., If </a:t>
            </a:r>
            <a:r>
              <a:rPr lang="en-US" dirty="0" err="1"/>
              <a:t>PictoBlox</a:t>
            </a:r>
            <a:r>
              <a:rPr lang="en-US" dirty="0"/>
              <a:t> detects an orange (fruit) and its confidence/threshold is 0.6 then it means that it is 60% sure that the object it has detected is an orange.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If the confidence/threshold is too high then, it makes detecting objects difficult, especially if it is far away from the camera.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If the confidence/threshold is too low then, the machine may detect some other object or many objects at once!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So, we must choose a confidence value that is </a:t>
            </a:r>
            <a:r>
              <a:rPr lang="en-US" b="1" u="sng" dirty="0">
                <a:effectLst/>
              </a:rPr>
              <a:t>neither too low nor too high.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19908-5232-4B07-A495-45B51BB2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Confidence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8D231-322D-4E48-972D-5FDF7117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4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952500" y="1562100"/>
            <a:ext cx="7885300" cy="1159329"/>
          </a:xfrm>
        </p:spPr>
        <p:txBody>
          <a:bodyPr>
            <a:normAutofit/>
          </a:bodyPr>
          <a:lstStyle/>
          <a:p>
            <a:r>
              <a:rPr lang="en-US" dirty="0"/>
              <a:t>Add the following code in your scripting area.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C66EB9-9183-4EFD-9C80-D7AFDFEDA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835635"/>
              </p:ext>
            </p:extLst>
          </p:nvPr>
        </p:nvGraphicFramePr>
        <p:xfrm>
          <a:off x="952500" y="2888671"/>
          <a:ext cx="8497703" cy="6135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304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498049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797350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Turn () video on stage with () % transparency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Autonomous Driving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(show) bounding 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Autonomous Driving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Set detection threshold to (0.8)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Autonomous Driving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83819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Analyse</a:t>
                      </a:r>
                      <a:r>
                        <a:rPr lang="en-US" sz="3600" dirty="0"/>
                        <a:t> image from (camera)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Autonomous Driving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93903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26BB593-E193-4FCD-800C-30965DB3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202" y="2405961"/>
            <a:ext cx="8258024" cy="653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6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952500" y="1562100"/>
            <a:ext cx="7885300" cy="1159329"/>
          </a:xfrm>
        </p:spPr>
        <p:txBody>
          <a:bodyPr>
            <a:normAutofit/>
          </a:bodyPr>
          <a:lstStyle/>
          <a:p>
            <a:r>
              <a:rPr lang="en-US" dirty="0"/>
              <a:t>Add the following code within the </a:t>
            </a:r>
            <a:r>
              <a:rPr lang="en-US" b="1" dirty="0"/>
              <a:t>forever</a:t>
            </a:r>
            <a:r>
              <a:rPr lang="en-US" dirty="0"/>
              <a:t> block as shown -: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C66EB9-9183-4EFD-9C80-D7AFDFEDA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502812"/>
              </p:ext>
            </p:extLst>
          </p:nvPr>
        </p:nvGraphicFramePr>
        <p:xfrm>
          <a:off x="952500" y="3369501"/>
          <a:ext cx="8497703" cy="451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304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498049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797350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if () then 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signal () detected?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Autonomous Driving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display matrix as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Display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play sound () until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83819"/>
                  </a:ext>
                </a:extLst>
              </a:tr>
            </a:tbl>
          </a:graphicData>
        </a:graphic>
      </p:graphicFrame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3AEEC1-8F8B-4770-8726-D6BF0228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094" y="1813815"/>
            <a:ext cx="5470573" cy="7533869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B2DDDD91-C610-4CFF-A772-DDF6DE5B0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593" y="8229531"/>
            <a:ext cx="4633851" cy="98754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7E4C9E-EF4D-4C54-A59D-CDF346AA1CE1}"/>
              </a:ext>
            </a:extLst>
          </p:cNvPr>
          <p:cNvCxnSpPr>
            <a:cxnSpLocks/>
          </p:cNvCxnSpPr>
          <p:nvPr/>
        </p:nvCxnSpPr>
        <p:spPr>
          <a:xfrm flipH="1">
            <a:off x="10707536" y="5299364"/>
            <a:ext cx="527874" cy="30897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D256C018-3610-4D68-A06B-8B24D3643EEC}"/>
              </a:ext>
            </a:extLst>
          </p:cNvPr>
          <p:cNvSpPr/>
          <p:nvPr/>
        </p:nvSpPr>
        <p:spPr>
          <a:xfrm>
            <a:off x="15366565" y="3160936"/>
            <a:ext cx="282144" cy="344768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AF3CCC-FDCE-49AD-B6C7-51592B9310C5}"/>
              </a:ext>
            </a:extLst>
          </p:cNvPr>
          <p:cNvSpPr txBox="1"/>
          <p:nvPr/>
        </p:nvSpPr>
        <p:spPr>
          <a:xfrm>
            <a:off x="16002558" y="4543335"/>
            <a:ext cx="1748506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Blocks </a:t>
            </a:r>
          </a:p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</a:t>
            </a:r>
          </a:p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</a:t>
            </a:r>
          </a:p>
        </p:txBody>
      </p:sp>
    </p:spTree>
    <p:extLst>
      <p:ext uri="{BB962C8B-B14F-4D97-AF65-F5344CB8AC3E}">
        <p14:creationId xmlns:p14="http://schemas.microsoft.com/office/powerpoint/2010/main" val="200176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952500" y="1562100"/>
            <a:ext cx="7429500" cy="7953433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have added an </a:t>
            </a:r>
            <a:r>
              <a:rPr lang="en-US" b="1" dirty="0"/>
              <a:t>if () else then</a:t>
            </a:r>
            <a:r>
              <a:rPr lang="en-US" dirty="0"/>
              <a:t> block for </a:t>
            </a:r>
            <a:r>
              <a:rPr lang="en-US" u="sng" dirty="0"/>
              <a:t>Go sign</a:t>
            </a:r>
            <a:r>
              <a:rPr lang="en-US" dirty="0"/>
              <a:t>. Similarly, we need two other </a:t>
            </a:r>
            <a:r>
              <a:rPr lang="en-US" b="1" dirty="0"/>
              <a:t>if () else then </a:t>
            </a:r>
            <a:r>
              <a:rPr lang="en-US" dirty="0"/>
              <a:t>blocks for-:</a:t>
            </a:r>
          </a:p>
          <a:p>
            <a:pPr marL="1600200" lvl="1" indent="-571500">
              <a:buFont typeface="Arial" panose="020B0604020202020204" pitchFamily="34" charset="0"/>
              <a:buChar char="•"/>
            </a:pPr>
            <a:r>
              <a:rPr lang="en-US" sz="3600" u="sng" dirty="0">
                <a:latin typeface="Calibri" panose="020F0502020204030204" pitchFamily="34" charset="0"/>
              </a:rPr>
              <a:t>Turn Left</a:t>
            </a:r>
            <a:r>
              <a:rPr lang="en-US" sz="3600" dirty="0">
                <a:latin typeface="Calibri" panose="020F0502020204030204" pitchFamily="34" charset="0"/>
              </a:rPr>
              <a:t> sign and</a:t>
            </a:r>
          </a:p>
          <a:p>
            <a:pPr marL="1600200" lvl="1" indent="-571500">
              <a:buFont typeface="Arial" panose="020B0604020202020204" pitchFamily="34" charset="0"/>
              <a:buChar char="•"/>
            </a:pPr>
            <a:r>
              <a:rPr lang="en-US" sz="3600" u="sng" dirty="0">
                <a:latin typeface="Calibri" panose="020F0502020204030204" pitchFamily="34" charset="0"/>
              </a:rPr>
              <a:t>Turn Right</a:t>
            </a:r>
            <a:r>
              <a:rPr lang="en-US" sz="3600" dirty="0">
                <a:latin typeface="Calibri" panose="020F0502020204030204" pitchFamily="34" charset="0"/>
              </a:rPr>
              <a:t> sign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For this, duplicate the </a:t>
            </a:r>
            <a:r>
              <a:rPr lang="en-US" b="1" dirty="0"/>
              <a:t>if () else then</a:t>
            </a:r>
            <a:r>
              <a:rPr lang="en-US" dirty="0"/>
              <a:t> block and add it in the </a:t>
            </a:r>
            <a:r>
              <a:rPr lang="en-US" b="1" dirty="0"/>
              <a:t>else-arm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 this for both the signs.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Finally, add a </a:t>
            </a:r>
            <a:r>
              <a:rPr lang="en-US" b="1" dirty="0"/>
              <a:t>clear screen</a:t>
            </a:r>
            <a:r>
              <a:rPr lang="en-US" dirty="0"/>
              <a:t> block from display palette at the final else-arm.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E84BCF-FCAE-4F32-83CE-EC87F63EC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658" y="1340534"/>
            <a:ext cx="4057650" cy="871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EB4342C4-495D-4C2E-A7C1-07CC68C8DCD2}"/>
              </a:ext>
            </a:extLst>
          </p:cNvPr>
          <p:cNvSpPr/>
          <p:nvPr/>
        </p:nvSpPr>
        <p:spPr>
          <a:xfrm>
            <a:off x="14297888" y="5538816"/>
            <a:ext cx="561109" cy="397671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7A029-CBB6-43BD-A6B2-2E96CAACA4F0}"/>
              </a:ext>
            </a:extLst>
          </p:cNvPr>
          <p:cNvSpPr txBox="1"/>
          <p:nvPr/>
        </p:nvSpPr>
        <p:spPr>
          <a:xfrm>
            <a:off x="15108383" y="6921216"/>
            <a:ext cx="245225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Duplicated</a:t>
            </a:r>
          </a:p>
          <a:p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Blocks</a:t>
            </a:r>
          </a:p>
        </p:txBody>
      </p:sp>
    </p:spTree>
    <p:extLst>
      <p:ext uri="{BB962C8B-B14F-4D97-AF65-F5344CB8AC3E}">
        <p14:creationId xmlns:p14="http://schemas.microsoft.com/office/powerpoint/2010/main" val="343147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7496A-CA9C-4107-8770-C48FBD481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Finally, click the </a:t>
            </a:r>
            <a:r>
              <a:rPr lang="en-US" b="1" dirty="0"/>
              <a:t>green flag</a:t>
            </a:r>
            <a:r>
              <a:rPr lang="en-US" dirty="0"/>
              <a:t> to run the script and enjoy!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Note</a:t>
            </a:r>
            <a:r>
              <a:rPr lang="en-US" b="1" dirty="0"/>
              <a:t>:</a:t>
            </a:r>
            <a:r>
              <a:rPr lang="en-US" dirty="0"/>
              <a:t> If you are running the script using the </a:t>
            </a:r>
            <a:r>
              <a:rPr lang="en-US" u="sng" dirty="0" err="1"/>
              <a:t>PictoBlox</a:t>
            </a:r>
            <a:r>
              <a:rPr lang="en-US" u="sng" dirty="0"/>
              <a:t> App on your smartphone </a:t>
            </a:r>
            <a:r>
              <a:rPr lang="en-US" dirty="0"/>
              <a:t>then to use the back camera of the phone, you need to change the setting. Go to </a:t>
            </a:r>
            <a:r>
              <a:rPr lang="en-US" b="1" dirty="0"/>
              <a:t>Settings</a:t>
            </a:r>
            <a:r>
              <a:rPr lang="en-US" dirty="0"/>
              <a:t>, click on </a:t>
            </a:r>
            <a:r>
              <a:rPr lang="en-US" b="1" dirty="0"/>
              <a:t>Video Tab</a:t>
            </a:r>
            <a:r>
              <a:rPr lang="en-US" dirty="0"/>
              <a:t> and select the required camera.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04B48B-3552-46F3-9164-79C77B21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Script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AFA3C-8FB3-4B60-A499-F4ADF2246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E39D8F-BB7D-4C18-80DB-76DFA38503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2436652"/>
            <a:ext cx="8634845" cy="48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3,4,5 R3">
  <a:themeElements>
    <a:clrScheme name="STEMpedia School Lecture Template Class 3,4,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3,4,5 R3" id="{122C5EE0-8E9D-4F25-B7B5-EA67208BE15D}" vid="{EFCFEC6B-1FDD-48FB-9D99-4C35F552DDE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501</Words>
  <Application>Microsoft Office PowerPoint</Application>
  <PresentationFormat>Custom</PresentationFormat>
  <Paragraphs>91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Wingdings</vt:lpstr>
      <vt:lpstr>Arial Black</vt:lpstr>
      <vt:lpstr>Calibri</vt:lpstr>
      <vt:lpstr>Sniglet</vt:lpstr>
      <vt:lpstr>Arial Rounded MT Bold</vt:lpstr>
      <vt:lpstr>STEMpedia Powerpoint Theme for School Lectures Classes 3,4,5 R3</vt:lpstr>
      <vt:lpstr>Road Sign Detector</vt:lpstr>
      <vt:lpstr>Introduction</vt:lpstr>
      <vt:lpstr>Let’s Code</vt:lpstr>
      <vt:lpstr>AI Confidence</vt:lpstr>
      <vt:lpstr>Let’s Code</vt:lpstr>
      <vt:lpstr>Let’s Code</vt:lpstr>
      <vt:lpstr>Let’s Code</vt:lpstr>
      <vt:lpstr>Run the Script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Lights with Quarky</dc:title>
  <dc:creator>Siddhant Pathak</dc:creator>
  <cp:lastModifiedBy>Siddhant Pathak</cp:lastModifiedBy>
  <cp:revision>11</cp:revision>
  <dcterms:created xsi:type="dcterms:W3CDTF">2022-05-03T07:45:07Z</dcterms:created>
  <dcterms:modified xsi:type="dcterms:W3CDTF">2022-06-08T10:59:49Z</dcterms:modified>
</cp:coreProperties>
</file>